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20"/>
  </p:notesMasterIdLst>
  <p:sldIdLst>
    <p:sldId id="256" r:id="rId2"/>
    <p:sldId id="258" r:id="rId3"/>
    <p:sldId id="259" r:id="rId4"/>
    <p:sldId id="260" r:id="rId5"/>
    <p:sldId id="261" r:id="rId6"/>
    <p:sldId id="265" r:id="rId7"/>
    <p:sldId id="268" r:id="rId8"/>
    <p:sldId id="270" r:id="rId9"/>
    <p:sldId id="266" r:id="rId10"/>
    <p:sldId id="271" r:id="rId11"/>
    <p:sldId id="269" r:id="rId12"/>
    <p:sldId id="263" r:id="rId13"/>
    <p:sldId id="274" r:id="rId14"/>
    <p:sldId id="273" r:id="rId15"/>
    <p:sldId id="272" r:id="rId16"/>
    <p:sldId id="277" r:id="rId17"/>
    <p:sldId id="276"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082" autoAdjust="0"/>
  </p:normalViewPr>
  <p:slideViewPr>
    <p:cSldViewPr snapToGrid="0">
      <p:cViewPr varScale="1">
        <p:scale>
          <a:sx n="53" d="100"/>
          <a:sy n="53" d="100"/>
        </p:scale>
        <p:origin x="45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5EEFEB-1954-4A63-831F-3B4948C67DD4}" type="datetimeFigureOut">
              <a:rPr lang="en-SG" smtClean="0"/>
              <a:t>9/11/2020</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08342-569C-4C40-894E-D1FEE9281746}" type="slidenum">
              <a:rPr lang="en-SG" smtClean="0"/>
              <a:t>‹#›</a:t>
            </a:fld>
            <a:endParaRPr lang="en-SG"/>
          </a:p>
        </p:txBody>
      </p:sp>
    </p:spTree>
    <p:extLst>
      <p:ext uri="{BB962C8B-B14F-4D97-AF65-F5344CB8AC3E}">
        <p14:creationId xmlns:p14="http://schemas.microsoft.com/office/powerpoint/2010/main" val="3238639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Talking about the technical aspects of the project – how we achieved posture detection</a:t>
            </a:r>
          </a:p>
          <a:p>
            <a:r>
              <a:rPr lang="en-US" dirty="0" err="1"/>
              <a:t>OpenPose</a:t>
            </a:r>
            <a:r>
              <a:rPr lang="en-US" dirty="0"/>
              <a:t>: Real-time multi-person </a:t>
            </a:r>
            <a:r>
              <a:rPr lang="en-US" dirty="0" err="1"/>
              <a:t>keypoint</a:t>
            </a:r>
            <a:r>
              <a:rPr lang="en-US" dirty="0"/>
              <a:t> detection library for body, face, hands, and foot estimation using Machine Learning (</a:t>
            </a:r>
            <a:r>
              <a:rPr lang="en-US" dirty="0" err="1"/>
              <a:t>github</a:t>
            </a:r>
            <a:r>
              <a:rPr lang="en-US" dirty="0"/>
              <a:t> software)</a:t>
            </a:r>
          </a:p>
          <a:p>
            <a:r>
              <a:rPr lang="en-US" dirty="0"/>
              <a:t>Keypoints are basically joints on the human body</a:t>
            </a:r>
          </a:p>
          <a:p>
            <a:r>
              <a:rPr lang="en-US" dirty="0" err="1"/>
              <a:t>Openpose</a:t>
            </a:r>
            <a:r>
              <a:rPr lang="en-US" dirty="0"/>
              <a:t> only detects points on the screen as a 2D plane</a:t>
            </a:r>
          </a:p>
        </p:txBody>
      </p:sp>
      <p:sp>
        <p:nvSpPr>
          <p:cNvPr id="4" name="Slide Number Placeholder 3"/>
          <p:cNvSpPr>
            <a:spLocks noGrp="1"/>
          </p:cNvSpPr>
          <p:nvPr>
            <p:ph type="sldNum" sz="quarter" idx="5"/>
          </p:nvPr>
        </p:nvSpPr>
        <p:spPr/>
        <p:txBody>
          <a:bodyPr/>
          <a:lstStyle/>
          <a:p>
            <a:fld id="{79F08342-569C-4C40-894E-D1FEE9281746}" type="slidenum">
              <a:rPr lang="en-SG" smtClean="0"/>
              <a:t>7</a:t>
            </a:fld>
            <a:endParaRPr lang="en-SG"/>
          </a:p>
        </p:txBody>
      </p:sp>
    </p:spTree>
    <p:extLst>
      <p:ext uri="{BB962C8B-B14F-4D97-AF65-F5344CB8AC3E}">
        <p14:creationId xmlns:p14="http://schemas.microsoft.com/office/powerpoint/2010/main" val="773690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From the 2D keypoint arrays, the 3D camera is activated to calculate the depth (in meters) of each keypoint in real time. This is done by extracting the depth of pixels that correspond to each keypoint</a:t>
            </a:r>
          </a:p>
          <a:p>
            <a:endParaRPr lang="en-SG" dirty="0"/>
          </a:p>
          <a:p>
            <a:r>
              <a:rPr lang="en-SG" dirty="0"/>
              <a:t>There is a mismatch between the depth coordinate and the 2D keypoint arrays: 1 is in meters, the other 2 are in pixels – difficulty comes in here</a:t>
            </a:r>
          </a:p>
          <a:p>
            <a:r>
              <a:rPr lang="en-SG" dirty="0"/>
              <a:t>Need to convert the pixels to meters – the width of each pixel is dependent on the depth of the keypoint detected – refer to diagram</a:t>
            </a:r>
          </a:p>
          <a:p>
            <a:r>
              <a:rPr lang="en-SG" dirty="0"/>
              <a:t>Origin needs to be </a:t>
            </a:r>
            <a:r>
              <a:rPr lang="en-SG" dirty="0" err="1"/>
              <a:t>centered</a:t>
            </a:r>
            <a:r>
              <a:rPr lang="en-SG" dirty="0"/>
              <a:t> at the centre of the screen – initially at the top left hand corner</a:t>
            </a:r>
          </a:p>
          <a:p>
            <a:r>
              <a:rPr lang="en-SG" dirty="0"/>
              <a:t>All this was achieved by deprojection</a:t>
            </a:r>
          </a:p>
          <a:p>
            <a:endParaRPr lang="en-SG" dirty="0"/>
          </a:p>
          <a:p>
            <a:endParaRPr lang="en-SG" dirty="0"/>
          </a:p>
          <a:p>
            <a:endParaRPr lang="en-SG" dirty="0"/>
          </a:p>
          <a:p>
            <a:endParaRPr lang="en-SG" dirty="0"/>
          </a:p>
        </p:txBody>
      </p:sp>
      <p:sp>
        <p:nvSpPr>
          <p:cNvPr id="4" name="Slide Number Placeholder 3"/>
          <p:cNvSpPr>
            <a:spLocks noGrp="1"/>
          </p:cNvSpPr>
          <p:nvPr>
            <p:ph type="sldNum" sz="quarter" idx="5"/>
          </p:nvPr>
        </p:nvSpPr>
        <p:spPr/>
        <p:txBody>
          <a:bodyPr/>
          <a:lstStyle/>
          <a:p>
            <a:fld id="{79F08342-569C-4C40-894E-D1FEE9281746}" type="slidenum">
              <a:rPr lang="en-SG" smtClean="0"/>
              <a:t>8</a:t>
            </a:fld>
            <a:endParaRPr lang="en-SG"/>
          </a:p>
        </p:txBody>
      </p:sp>
    </p:spTree>
    <p:extLst>
      <p:ext uri="{BB962C8B-B14F-4D97-AF65-F5344CB8AC3E}">
        <p14:creationId xmlns:p14="http://schemas.microsoft.com/office/powerpoint/2010/main" val="3137598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After storing the coordinates – analysis can be done with the relationships between the vectors with some simple coordinate geometry and vector concepts – helps to detect error next slide</a:t>
            </a:r>
          </a:p>
          <a:p>
            <a:endParaRPr lang="en-SG" dirty="0"/>
          </a:p>
          <a:p>
            <a:r>
              <a:rPr lang="en-SG" dirty="0"/>
              <a:t>Revise the single arm raise and rotation demo</a:t>
            </a:r>
          </a:p>
        </p:txBody>
      </p:sp>
      <p:sp>
        <p:nvSpPr>
          <p:cNvPr id="4" name="Slide Number Placeholder 3"/>
          <p:cNvSpPr>
            <a:spLocks noGrp="1"/>
          </p:cNvSpPr>
          <p:nvPr>
            <p:ph type="sldNum" sz="quarter" idx="5"/>
          </p:nvPr>
        </p:nvSpPr>
        <p:spPr/>
        <p:txBody>
          <a:bodyPr/>
          <a:lstStyle/>
          <a:p>
            <a:fld id="{79F08342-569C-4C40-894E-D1FEE9281746}" type="slidenum">
              <a:rPr lang="en-SG" smtClean="0"/>
              <a:t>9</a:t>
            </a:fld>
            <a:endParaRPr lang="en-SG"/>
          </a:p>
        </p:txBody>
      </p:sp>
    </p:spTree>
    <p:extLst>
      <p:ext uri="{BB962C8B-B14F-4D97-AF65-F5344CB8AC3E}">
        <p14:creationId xmlns:p14="http://schemas.microsoft.com/office/powerpoint/2010/main" val="83816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Wearable module contains an accelerometer connected to an Arduino, data transferred to Arduino IDE where it is read by </a:t>
            </a:r>
            <a:r>
              <a:rPr lang="en-SG" dirty="0" err="1"/>
              <a:t>pyserial</a:t>
            </a:r>
            <a:r>
              <a:rPr lang="en-SG" dirty="0"/>
              <a:t> and processed by the code</a:t>
            </a:r>
          </a:p>
          <a:p>
            <a:endParaRPr lang="en-SG" dirty="0"/>
          </a:p>
        </p:txBody>
      </p:sp>
      <p:sp>
        <p:nvSpPr>
          <p:cNvPr id="4" name="Slide Number Placeholder 3"/>
          <p:cNvSpPr>
            <a:spLocks noGrp="1"/>
          </p:cNvSpPr>
          <p:nvPr>
            <p:ph type="sldNum" sz="quarter" idx="5"/>
          </p:nvPr>
        </p:nvSpPr>
        <p:spPr/>
        <p:txBody>
          <a:bodyPr/>
          <a:lstStyle/>
          <a:p>
            <a:fld id="{79F08342-569C-4C40-894E-D1FEE9281746}" type="slidenum">
              <a:rPr lang="en-SG" smtClean="0"/>
              <a:t>10</a:t>
            </a:fld>
            <a:endParaRPr lang="en-SG"/>
          </a:p>
        </p:txBody>
      </p:sp>
    </p:spTree>
    <p:extLst>
      <p:ext uri="{BB962C8B-B14F-4D97-AF65-F5344CB8AC3E}">
        <p14:creationId xmlns:p14="http://schemas.microsoft.com/office/powerpoint/2010/main" val="1268009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Guidance skeleton in red, keypoints in blue</a:t>
            </a:r>
          </a:p>
          <a:p>
            <a:r>
              <a:rPr lang="en-SG" dirty="0"/>
              <a:t>Instructions to correct pose on top</a:t>
            </a:r>
          </a:p>
          <a:p>
            <a:r>
              <a:rPr lang="en-SG" dirty="0"/>
              <a:t>H for help</a:t>
            </a:r>
          </a:p>
          <a:p>
            <a:r>
              <a:rPr lang="en-SG" dirty="0"/>
              <a:t>Rep count</a:t>
            </a:r>
          </a:p>
        </p:txBody>
      </p:sp>
      <p:sp>
        <p:nvSpPr>
          <p:cNvPr id="4" name="Slide Number Placeholder 3"/>
          <p:cNvSpPr>
            <a:spLocks noGrp="1"/>
          </p:cNvSpPr>
          <p:nvPr>
            <p:ph type="sldNum" sz="quarter" idx="5"/>
          </p:nvPr>
        </p:nvSpPr>
        <p:spPr/>
        <p:txBody>
          <a:bodyPr/>
          <a:lstStyle/>
          <a:p>
            <a:fld id="{79F08342-569C-4C40-894E-D1FEE9281746}" type="slidenum">
              <a:rPr lang="en-SG" smtClean="0"/>
              <a:t>11</a:t>
            </a:fld>
            <a:endParaRPr lang="en-SG"/>
          </a:p>
        </p:txBody>
      </p:sp>
    </p:spTree>
    <p:extLst>
      <p:ext uri="{BB962C8B-B14F-4D97-AF65-F5344CB8AC3E}">
        <p14:creationId xmlns:p14="http://schemas.microsoft.com/office/powerpoint/2010/main" val="2419824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9F08342-569C-4C40-894E-D1FEE9281746}" type="slidenum">
              <a:rPr lang="en-SG" smtClean="0"/>
              <a:t>13</a:t>
            </a:fld>
            <a:endParaRPr lang="en-SG"/>
          </a:p>
        </p:txBody>
      </p:sp>
    </p:spTree>
    <p:extLst>
      <p:ext uri="{BB962C8B-B14F-4D97-AF65-F5344CB8AC3E}">
        <p14:creationId xmlns:p14="http://schemas.microsoft.com/office/powerpoint/2010/main" val="3174453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B83999E-930B-459F-83DD-AEA707706435}" type="datetimeFigureOut">
              <a:rPr lang="en-SG" smtClean="0"/>
              <a:t>9/11/2020</a:t>
            </a:fld>
            <a:endParaRPr lang="en-SG"/>
          </a:p>
        </p:txBody>
      </p:sp>
      <p:sp>
        <p:nvSpPr>
          <p:cNvPr id="5" name="Footer Placeholder 4"/>
          <p:cNvSpPr>
            <a:spLocks noGrp="1"/>
          </p:cNvSpPr>
          <p:nvPr>
            <p:ph type="ftr" sz="quarter" idx="11"/>
          </p:nvPr>
        </p:nvSpPr>
        <p:spPr>
          <a:xfrm>
            <a:off x="1371600" y="4323845"/>
            <a:ext cx="6400800" cy="365125"/>
          </a:xfrm>
        </p:spPr>
        <p:txBody>
          <a:bodyPr/>
          <a:lstStyle/>
          <a:p>
            <a:endParaRPr lang="en-SG"/>
          </a:p>
        </p:txBody>
      </p:sp>
      <p:sp>
        <p:nvSpPr>
          <p:cNvPr id="6" name="Slide Number Placeholder 5"/>
          <p:cNvSpPr>
            <a:spLocks noGrp="1"/>
          </p:cNvSpPr>
          <p:nvPr>
            <p:ph type="sldNum" sz="quarter" idx="12"/>
          </p:nvPr>
        </p:nvSpPr>
        <p:spPr>
          <a:xfrm>
            <a:off x="8077200" y="1430866"/>
            <a:ext cx="2743200" cy="365125"/>
          </a:xfrm>
        </p:spPr>
        <p:txBody>
          <a:bodyPr/>
          <a:lstStyle/>
          <a:p>
            <a:fld id="{C3382497-2881-4A82-B333-887FA5333D4B}" type="slidenum">
              <a:rPr lang="en-SG" smtClean="0"/>
              <a:t>‹#›</a:t>
            </a:fld>
            <a:endParaRPr lang="en-SG"/>
          </a:p>
        </p:txBody>
      </p:sp>
    </p:spTree>
    <p:extLst>
      <p:ext uri="{BB962C8B-B14F-4D97-AF65-F5344CB8AC3E}">
        <p14:creationId xmlns:p14="http://schemas.microsoft.com/office/powerpoint/2010/main" val="1801591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83999E-930B-459F-83DD-AEA707706435}" type="datetimeFigureOut">
              <a:rPr lang="en-SG" smtClean="0"/>
              <a:t>9/11/2020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C3382497-2881-4A82-B333-887FA5333D4B}" type="slidenum">
              <a:rPr lang="en-SG" smtClean="0"/>
              <a:t>‹#›</a:t>
            </a:fld>
            <a:endParaRPr lang="en-SG"/>
          </a:p>
        </p:txBody>
      </p:sp>
    </p:spTree>
    <p:extLst>
      <p:ext uri="{BB962C8B-B14F-4D97-AF65-F5344CB8AC3E}">
        <p14:creationId xmlns:p14="http://schemas.microsoft.com/office/powerpoint/2010/main" val="3988480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B83999E-930B-459F-83DD-AEA707706435}" type="datetimeFigureOut">
              <a:rPr lang="en-SG" smtClean="0"/>
              <a:t>9/11/2020</a:t>
            </a:fld>
            <a:endParaRPr lang="en-SG"/>
          </a:p>
        </p:txBody>
      </p:sp>
      <p:sp>
        <p:nvSpPr>
          <p:cNvPr id="6" name="Footer Placeholder 5"/>
          <p:cNvSpPr>
            <a:spLocks noGrp="1"/>
          </p:cNvSpPr>
          <p:nvPr>
            <p:ph type="ftr" sz="quarter" idx="11"/>
          </p:nvPr>
        </p:nvSpPr>
        <p:spPr>
          <a:xfrm>
            <a:off x="685800" y="379941"/>
            <a:ext cx="6991492" cy="365125"/>
          </a:xfrm>
        </p:spPr>
        <p:txBody>
          <a:bodyPr/>
          <a:lstStyle/>
          <a:p>
            <a:endParaRPr lang="en-SG"/>
          </a:p>
        </p:txBody>
      </p:sp>
      <p:sp>
        <p:nvSpPr>
          <p:cNvPr id="7" name="Slide Number Placeholder 6"/>
          <p:cNvSpPr>
            <a:spLocks noGrp="1"/>
          </p:cNvSpPr>
          <p:nvPr>
            <p:ph type="sldNum" sz="quarter" idx="12"/>
          </p:nvPr>
        </p:nvSpPr>
        <p:spPr>
          <a:xfrm>
            <a:off x="10862452" y="381000"/>
            <a:ext cx="643748" cy="365125"/>
          </a:xfrm>
        </p:spPr>
        <p:txBody>
          <a:bodyPr/>
          <a:lstStyle/>
          <a:p>
            <a:fld id="{C3382497-2881-4A82-B333-887FA5333D4B}" type="slidenum">
              <a:rPr lang="en-SG" smtClean="0"/>
              <a:t>‹#›</a:t>
            </a:fld>
            <a:endParaRPr lang="en-SG"/>
          </a:p>
        </p:txBody>
      </p:sp>
    </p:spTree>
    <p:extLst>
      <p:ext uri="{BB962C8B-B14F-4D97-AF65-F5344CB8AC3E}">
        <p14:creationId xmlns:p14="http://schemas.microsoft.com/office/powerpoint/2010/main" val="2375690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B83999E-930B-459F-83DD-AEA707706435}" type="datetimeFigureOut">
              <a:rPr lang="en-SG" smtClean="0"/>
              <a:t>9/11/2020</a:t>
            </a:fld>
            <a:endParaRPr lang="en-SG"/>
          </a:p>
        </p:txBody>
      </p:sp>
      <p:sp>
        <p:nvSpPr>
          <p:cNvPr id="6" name="Footer Placeholder 5"/>
          <p:cNvSpPr>
            <a:spLocks noGrp="1"/>
          </p:cNvSpPr>
          <p:nvPr>
            <p:ph type="ftr" sz="quarter" idx="11"/>
          </p:nvPr>
        </p:nvSpPr>
        <p:spPr>
          <a:xfrm>
            <a:off x="685800" y="379941"/>
            <a:ext cx="6991492" cy="365125"/>
          </a:xfrm>
        </p:spPr>
        <p:txBody>
          <a:bodyPr/>
          <a:lstStyle/>
          <a:p>
            <a:endParaRPr lang="en-SG"/>
          </a:p>
        </p:txBody>
      </p:sp>
      <p:sp>
        <p:nvSpPr>
          <p:cNvPr id="7" name="Slide Number Placeholder 6"/>
          <p:cNvSpPr>
            <a:spLocks noGrp="1"/>
          </p:cNvSpPr>
          <p:nvPr>
            <p:ph type="sldNum" sz="quarter" idx="12"/>
          </p:nvPr>
        </p:nvSpPr>
        <p:spPr>
          <a:xfrm>
            <a:off x="10862452" y="381000"/>
            <a:ext cx="643748" cy="365125"/>
          </a:xfrm>
        </p:spPr>
        <p:txBody>
          <a:bodyPr/>
          <a:lstStyle/>
          <a:p>
            <a:fld id="{C3382497-2881-4A82-B333-887FA5333D4B}" type="slidenum">
              <a:rPr lang="en-SG" smtClean="0"/>
              <a:t>‹#›</a:t>
            </a:fld>
            <a:endParaRPr lang="en-SG"/>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7864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B83999E-930B-459F-83DD-AEA707706435}" type="datetimeFigureOut">
              <a:rPr lang="en-SG" smtClean="0"/>
              <a:t>9/11/2020</a:t>
            </a:fld>
            <a:endParaRPr lang="en-SG"/>
          </a:p>
        </p:txBody>
      </p:sp>
      <p:sp>
        <p:nvSpPr>
          <p:cNvPr id="6" name="Footer Placeholder 5"/>
          <p:cNvSpPr>
            <a:spLocks noGrp="1"/>
          </p:cNvSpPr>
          <p:nvPr>
            <p:ph type="ftr" sz="quarter" idx="11"/>
          </p:nvPr>
        </p:nvSpPr>
        <p:spPr>
          <a:xfrm>
            <a:off x="685800" y="378883"/>
            <a:ext cx="6991492" cy="365125"/>
          </a:xfrm>
        </p:spPr>
        <p:txBody>
          <a:bodyPr/>
          <a:lstStyle/>
          <a:p>
            <a:endParaRPr lang="en-SG"/>
          </a:p>
        </p:txBody>
      </p:sp>
      <p:sp>
        <p:nvSpPr>
          <p:cNvPr id="7" name="Slide Number Placeholder 6"/>
          <p:cNvSpPr>
            <a:spLocks noGrp="1"/>
          </p:cNvSpPr>
          <p:nvPr>
            <p:ph type="sldNum" sz="quarter" idx="12"/>
          </p:nvPr>
        </p:nvSpPr>
        <p:spPr>
          <a:xfrm>
            <a:off x="10862452" y="381000"/>
            <a:ext cx="643748" cy="365125"/>
          </a:xfrm>
        </p:spPr>
        <p:txBody>
          <a:bodyPr/>
          <a:lstStyle/>
          <a:p>
            <a:fld id="{C3382497-2881-4A82-B333-887FA5333D4B}" type="slidenum">
              <a:rPr lang="en-SG" smtClean="0"/>
              <a:t>‹#›</a:t>
            </a:fld>
            <a:endParaRPr lang="en-SG"/>
          </a:p>
        </p:txBody>
      </p:sp>
    </p:spTree>
    <p:extLst>
      <p:ext uri="{BB962C8B-B14F-4D97-AF65-F5344CB8AC3E}">
        <p14:creationId xmlns:p14="http://schemas.microsoft.com/office/powerpoint/2010/main" val="1043413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B83999E-930B-459F-83DD-AEA707706435}" type="datetimeFigureOut">
              <a:rPr lang="en-SG" smtClean="0"/>
              <a:t>9/11/2020</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C3382497-2881-4A82-B333-887FA5333D4B}" type="slidenum">
              <a:rPr lang="en-SG" smtClean="0"/>
              <a:t>‹#›</a:t>
            </a:fld>
            <a:endParaRPr lang="en-SG"/>
          </a:p>
        </p:txBody>
      </p:sp>
    </p:spTree>
    <p:extLst>
      <p:ext uri="{BB962C8B-B14F-4D97-AF65-F5344CB8AC3E}">
        <p14:creationId xmlns:p14="http://schemas.microsoft.com/office/powerpoint/2010/main" val="1699726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B83999E-930B-459F-83DD-AEA707706435}" type="datetimeFigureOut">
              <a:rPr lang="en-SG" smtClean="0"/>
              <a:t>9/11/2020</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C3382497-2881-4A82-B333-887FA5333D4B}" type="slidenum">
              <a:rPr lang="en-SG" smtClean="0"/>
              <a:t>‹#›</a:t>
            </a:fld>
            <a:endParaRPr lang="en-SG"/>
          </a:p>
        </p:txBody>
      </p:sp>
    </p:spTree>
    <p:extLst>
      <p:ext uri="{BB962C8B-B14F-4D97-AF65-F5344CB8AC3E}">
        <p14:creationId xmlns:p14="http://schemas.microsoft.com/office/powerpoint/2010/main" val="13945544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83999E-930B-459F-83DD-AEA707706435}" type="datetimeFigureOut">
              <a:rPr lang="en-SG" smtClean="0"/>
              <a:t>9/11/2020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3382497-2881-4A82-B333-887FA5333D4B}" type="slidenum">
              <a:rPr lang="en-SG" smtClean="0"/>
              <a:t>‹#›</a:t>
            </a:fld>
            <a:endParaRPr lang="en-SG"/>
          </a:p>
        </p:txBody>
      </p:sp>
    </p:spTree>
    <p:extLst>
      <p:ext uri="{BB962C8B-B14F-4D97-AF65-F5344CB8AC3E}">
        <p14:creationId xmlns:p14="http://schemas.microsoft.com/office/powerpoint/2010/main" val="426724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B83999E-930B-459F-83DD-AEA707706435}" type="datetimeFigureOut">
              <a:rPr lang="en-SG" smtClean="0"/>
              <a:t>9/11/2020</a:t>
            </a:fld>
            <a:endParaRPr lang="en-SG"/>
          </a:p>
        </p:txBody>
      </p:sp>
      <p:sp>
        <p:nvSpPr>
          <p:cNvPr id="5" name="Footer Placeholder 4"/>
          <p:cNvSpPr>
            <a:spLocks noGrp="1"/>
          </p:cNvSpPr>
          <p:nvPr>
            <p:ph type="ftr" sz="quarter" idx="11"/>
          </p:nvPr>
        </p:nvSpPr>
        <p:spPr>
          <a:xfrm>
            <a:off x="685800" y="381000"/>
            <a:ext cx="6991492" cy="365125"/>
          </a:xfrm>
        </p:spPr>
        <p:txBody>
          <a:bodyPr/>
          <a:lstStyle/>
          <a:p>
            <a:endParaRPr lang="en-SG"/>
          </a:p>
        </p:txBody>
      </p:sp>
      <p:sp>
        <p:nvSpPr>
          <p:cNvPr id="6" name="Slide Number Placeholder 5"/>
          <p:cNvSpPr>
            <a:spLocks noGrp="1"/>
          </p:cNvSpPr>
          <p:nvPr>
            <p:ph type="sldNum" sz="quarter" idx="12"/>
          </p:nvPr>
        </p:nvSpPr>
        <p:spPr>
          <a:xfrm>
            <a:off x="10862452" y="381000"/>
            <a:ext cx="643748" cy="365125"/>
          </a:xfrm>
        </p:spPr>
        <p:txBody>
          <a:bodyPr/>
          <a:lstStyle/>
          <a:p>
            <a:fld id="{C3382497-2881-4A82-B333-887FA5333D4B}" type="slidenum">
              <a:rPr lang="en-SG" smtClean="0"/>
              <a:t>‹#›</a:t>
            </a:fld>
            <a:endParaRPr lang="en-SG"/>
          </a:p>
        </p:txBody>
      </p:sp>
    </p:spTree>
    <p:extLst>
      <p:ext uri="{BB962C8B-B14F-4D97-AF65-F5344CB8AC3E}">
        <p14:creationId xmlns:p14="http://schemas.microsoft.com/office/powerpoint/2010/main" val="279695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83999E-930B-459F-83DD-AEA707706435}" type="datetimeFigureOut">
              <a:rPr lang="en-SG" smtClean="0"/>
              <a:t>9/11/2020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3382497-2881-4A82-B333-887FA5333D4B}" type="slidenum">
              <a:rPr lang="en-SG" smtClean="0"/>
              <a:t>‹#›</a:t>
            </a:fld>
            <a:endParaRPr lang="en-SG"/>
          </a:p>
        </p:txBody>
      </p:sp>
    </p:spTree>
    <p:extLst>
      <p:ext uri="{BB962C8B-B14F-4D97-AF65-F5344CB8AC3E}">
        <p14:creationId xmlns:p14="http://schemas.microsoft.com/office/powerpoint/2010/main" val="578342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B83999E-930B-459F-83DD-AEA707706435}" type="datetimeFigureOut">
              <a:rPr lang="en-SG" smtClean="0"/>
              <a:t>9/11/2020</a:t>
            </a:fld>
            <a:endParaRPr lang="en-SG"/>
          </a:p>
        </p:txBody>
      </p:sp>
      <p:sp>
        <p:nvSpPr>
          <p:cNvPr id="5" name="Footer Placeholder 4"/>
          <p:cNvSpPr>
            <a:spLocks noGrp="1"/>
          </p:cNvSpPr>
          <p:nvPr>
            <p:ph type="ftr" sz="quarter" idx="11"/>
          </p:nvPr>
        </p:nvSpPr>
        <p:spPr>
          <a:xfrm>
            <a:off x="685800" y="381001"/>
            <a:ext cx="6991492" cy="364065"/>
          </a:xfrm>
        </p:spPr>
        <p:txBody>
          <a:bodyPr/>
          <a:lstStyle/>
          <a:p>
            <a:endParaRPr lang="en-SG"/>
          </a:p>
        </p:txBody>
      </p:sp>
      <p:sp>
        <p:nvSpPr>
          <p:cNvPr id="6" name="Slide Number Placeholder 5"/>
          <p:cNvSpPr>
            <a:spLocks noGrp="1"/>
          </p:cNvSpPr>
          <p:nvPr>
            <p:ph type="sldNum" sz="quarter" idx="12"/>
          </p:nvPr>
        </p:nvSpPr>
        <p:spPr>
          <a:xfrm>
            <a:off x="10862452" y="381000"/>
            <a:ext cx="643748" cy="365125"/>
          </a:xfrm>
        </p:spPr>
        <p:txBody>
          <a:bodyPr/>
          <a:lstStyle/>
          <a:p>
            <a:fld id="{C3382497-2881-4A82-B333-887FA5333D4B}" type="slidenum">
              <a:rPr lang="en-SG" smtClean="0"/>
              <a:t>‹#›</a:t>
            </a:fld>
            <a:endParaRPr lang="en-SG"/>
          </a:p>
        </p:txBody>
      </p:sp>
    </p:spTree>
    <p:extLst>
      <p:ext uri="{BB962C8B-B14F-4D97-AF65-F5344CB8AC3E}">
        <p14:creationId xmlns:p14="http://schemas.microsoft.com/office/powerpoint/2010/main" val="3643067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83999E-930B-459F-83DD-AEA707706435}" type="datetimeFigureOut">
              <a:rPr lang="en-SG" smtClean="0"/>
              <a:t>9/11/2020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C3382497-2881-4A82-B333-887FA5333D4B}" type="slidenum">
              <a:rPr lang="en-SG" smtClean="0"/>
              <a:t>‹#›</a:t>
            </a:fld>
            <a:endParaRPr lang="en-SG"/>
          </a:p>
        </p:txBody>
      </p:sp>
    </p:spTree>
    <p:extLst>
      <p:ext uri="{BB962C8B-B14F-4D97-AF65-F5344CB8AC3E}">
        <p14:creationId xmlns:p14="http://schemas.microsoft.com/office/powerpoint/2010/main" val="1735763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83999E-930B-459F-83DD-AEA707706435}" type="datetimeFigureOut">
              <a:rPr lang="en-SG" smtClean="0"/>
              <a:t>9/11/2020</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C3382497-2881-4A82-B333-887FA5333D4B}" type="slidenum">
              <a:rPr lang="en-SG" smtClean="0"/>
              <a:t>‹#›</a:t>
            </a:fld>
            <a:endParaRPr lang="en-SG"/>
          </a:p>
        </p:txBody>
      </p:sp>
    </p:spTree>
    <p:extLst>
      <p:ext uri="{BB962C8B-B14F-4D97-AF65-F5344CB8AC3E}">
        <p14:creationId xmlns:p14="http://schemas.microsoft.com/office/powerpoint/2010/main" val="2578475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83999E-930B-459F-83DD-AEA707706435}" type="datetimeFigureOut">
              <a:rPr lang="en-SG" smtClean="0"/>
              <a:t>9/11/2020</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C3382497-2881-4A82-B333-887FA5333D4B}" type="slidenum">
              <a:rPr lang="en-SG" smtClean="0"/>
              <a:t>‹#›</a:t>
            </a:fld>
            <a:endParaRPr lang="en-SG"/>
          </a:p>
        </p:txBody>
      </p:sp>
    </p:spTree>
    <p:extLst>
      <p:ext uri="{BB962C8B-B14F-4D97-AF65-F5344CB8AC3E}">
        <p14:creationId xmlns:p14="http://schemas.microsoft.com/office/powerpoint/2010/main" val="3863768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83999E-930B-459F-83DD-AEA707706435}" type="datetimeFigureOut">
              <a:rPr lang="en-SG" smtClean="0"/>
              <a:t>9/11/2020</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C3382497-2881-4A82-B333-887FA5333D4B}" type="slidenum">
              <a:rPr lang="en-SG" smtClean="0"/>
              <a:t>‹#›</a:t>
            </a:fld>
            <a:endParaRPr lang="en-SG"/>
          </a:p>
        </p:txBody>
      </p:sp>
    </p:spTree>
    <p:extLst>
      <p:ext uri="{BB962C8B-B14F-4D97-AF65-F5344CB8AC3E}">
        <p14:creationId xmlns:p14="http://schemas.microsoft.com/office/powerpoint/2010/main" val="1083540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83999E-930B-459F-83DD-AEA707706435}" type="datetimeFigureOut">
              <a:rPr lang="en-SG" smtClean="0"/>
              <a:t>9/11/2020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C3382497-2881-4A82-B333-887FA5333D4B}" type="slidenum">
              <a:rPr lang="en-SG" smtClean="0"/>
              <a:t>‹#›</a:t>
            </a:fld>
            <a:endParaRPr lang="en-SG"/>
          </a:p>
        </p:txBody>
      </p:sp>
    </p:spTree>
    <p:extLst>
      <p:ext uri="{BB962C8B-B14F-4D97-AF65-F5344CB8AC3E}">
        <p14:creationId xmlns:p14="http://schemas.microsoft.com/office/powerpoint/2010/main" val="4076902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83999E-930B-459F-83DD-AEA707706435}" type="datetimeFigureOut">
              <a:rPr lang="en-SG" smtClean="0"/>
              <a:t>9/11/2020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C3382497-2881-4A82-B333-887FA5333D4B}" type="slidenum">
              <a:rPr lang="en-SG" smtClean="0"/>
              <a:t>‹#›</a:t>
            </a:fld>
            <a:endParaRPr lang="en-SG"/>
          </a:p>
        </p:txBody>
      </p:sp>
    </p:spTree>
    <p:extLst>
      <p:ext uri="{BB962C8B-B14F-4D97-AF65-F5344CB8AC3E}">
        <p14:creationId xmlns:p14="http://schemas.microsoft.com/office/powerpoint/2010/main" val="1070053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B83999E-930B-459F-83DD-AEA707706435}" type="datetimeFigureOut">
              <a:rPr lang="en-SG" smtClean="0"/>
              <a:t>9/11/2020</a:t>
            </a:fld>
            <a:endParaRPr lang="en-SG"/>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382497-2881-4A82-B333-887FA5333D4B}" type="slidenum">
              <a:rPr lang="en-SG" smtClean="0"/>
              <a:t>‹#›</a:t>
            </a:fld>
            <a:endParaRPr lang="en-SG"/>
          </a:p>
        </p:txBody>
      </p:sp>
    </p:spTree>
    <p:extLst>
      <p:ext uri="{BB962C8B-B14F-4D97-AF65-F5344CB8AC3E}">
        <p14:creationId xmlns:p14="http://schemas.microsoft.com/office/powerpoint/2010/main" val="3280679986"/>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rive.google.com/file/d/1vd2XjbBBibtGOMTNgM-ZWKk_ha0r41bp/view?usp=shari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O18JUKk0kak&amp;t=25s" TargetMode="External"/><Relationship Id="rId2" Type="http://schemas.openxmlformats.org/officeDocument/2006/relationships/hyperlink" Target="https://www.who.int/disabilities/care/Need-to-scale-up-rehab-July2018.pdf?ua=1"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www.youtube.com/watch?v=O18JUKk0kak&amp;t=25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6832-C27F-4613-94B3-FCE535028FB9}"/>
              </a:ext>
            </a:extLst>
          </p:cNvPr>
          <p:cNvSpPr>
            <a:spLocks noGrp="1"/>
          </p:cNvSpPr>
          <p:nvPr>
            <p:ph type="ctrTitle"/>
          </p:nvPr>
        </p:nvSpPr>
        <p:spPr>
          <a:xfrm>
            <a:off x="1371600" y="1911626"/>
            <a:ext cx="10485120" cy="3473174"/>
          </a:xfrm>
        </p:spPr>
        <p:txBody>
          <a:bodyPr>
            <a:normAutofit fontScale="90000"/>
          </a:bodyPr>
          <a:lstStyle/>
          <a:p>
            <a:r>
              <a:rPr lang="en-SG" dirty="0">
                <a:latin typeface="Arial" panose="020B0604020202020204" pitchFamily="34" charset="0"/>
                <a:cs typeface="Arial" panose="020B0604020202020204" pitchFamily="34" charset="0"/>
              </a:rPr>
              <a:t>REALSENSE PHYSIOTHERAPY GUIDANCE SYSTEM</a:t>
            </a:r>
            <a:br>
              <a:rPr lang="en-SG" dirty="0"/>
            </a:br>
            <a:br>
              <a:rPr lang="en-SG" dirty="0"/>
            </a:br>
            <a:r>
              <a:rPr lang="en-SG" sz="3600" dirty="0">
                <a:latin typeface="Arial" panose="020B0604020202020204" pitchFamily="34" charset="0"/>
                <a:cs typeface="Arial" panose="020B0604020202020204" pitchFamily="34" charset="0"/>
              </a:rPr>
              <a:t>ESP3902 GROUP 3</a:t>
            </a:r>
            <a:br>
              <a:rPr lang="en-SG" dirty="0">
                <a:latin typeface="Arial" panose="020B0604020202020204" pitchFamily="34" charset="0"/>
                <a:cs typeface="Arial" panose="020B0604020202020204" pitchFamily="34" charset="0"/>
              </a:rPr>
            </a:br>
            <a:r>
              <a:rPr lang="en-SG" sz="3600" dirty="0">
                <a:latin typeface="Arial" panose="020B0604020202020204" pitchFamily="34" charset="0"/>
                <a:cs typeface="Arial" panose="020B0604020202020204" pitchFamily="34" charset="0"/>
              </a:rPr>
              <a:t>CHENGHUI, nabilah, WEIPIN</a:t>
            </a:r>
            <a:br>
              <a:rPr lang="en-SG" dirty="0"/>
            </a:br>
            <a:endParaRPr lang="en-SG" dirty="0"/>
          </a:p>
        </p:txBody>
      </p:sp>
      <p:pic>
        <p:nvPicPr>
          <p:cNvPr id="1028" name="Picture 4">
            <a:extLst>
              <a:ext uri="{FF2B5EF4-FFF2-40B4-BE49-F238E27FC236}">
                <a16:creationId xmlns:a16="http://schemas.microsoft.com/office/drawing/2014/main" id="{86A31D1C-E2AA-4177-A8C5-67B947A7FE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70" y="1576346"/>
            <a:ext cx="1288100" cy="13515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0D0CC2D-596F-4014-9C72-88B5CAE19C71}"/>
              </a:ext>
            </a:extLst>
          </p:cNvPr>
          <p:cNvPicPr>
            <a:picLocks noChangeAspect="1"/>
          </p:cNvPicPr>
          <p:nvPr/>
        </p:nvPicPr>
        <p:blipFill>
          <a:blip r:embed="rId3"/>
          <a:stretch>
            <a:fillRect/>
          </a:stretch>
        </p:blipFill>
        <p:spPr>
          <a:xfrm>
            <a:off x="9458325" y="2447925"/>
            <a:ext cx="2724150" cy="4410075"/>
          </a:xfrm>
          <a:prstGeom prst="rect">
            <a:avLst/>
          </a:prstGeom>
        </p:spPr>
      </p:pic>
    </p:spTree>
    <p:extLst>
      <p:ext uri="{BB962C8B-B14F-4D97-AF65-F5344CB8AC3E}">
        <p14:creationId xmlns:p14="http://schemas.microsoft.com/office/powerpoint/2010/main" val="1245636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3923-3B1A-4E9D-B2BC-43F351CF7BCF}"/>
              </a:ext>
            </a:extLst>
          </p:cNvPr>
          <p:cNvSpPr>
            <a:spLocks noGrp="1"/>
          </p:cNvSpPr>
          <p:nvPr>
            <p:ph type="title"/>
          </p:nvPr>
        </p:nvSpPr>
        <p:spPr>
          <a:xfrm>
            <a:off x="-266700" y="506805"/>
            <a:ext cx="11896725" cy="1293028"/>
          </a:xfrm>
        </p:spPr>
        <p:txBody>
          <a:bodyPr/>
          <a:lstStyle/>
          <a:p>
            <a:r>
              <a:rPr lang="en-SG" dirty="0"/>
              <a:t>INTERMEDIATE CHECKPOINTS (accelerometer)</a:t>
            </a:r>
          </a:p>
        </p:txBody>
      </p:sp>
      <p:sp>
        <p:nvSpPr>
          <p:cNvPr id="3" name="Content Placeholder 2">
            <a:extLst>
              <a:ext uri="{FF2B5EF4-FFF2-40B4-BE49-F238E27FC236}">
                <a16:creationId xmlns:a16="http://schemas.microsoft.com/office/drawing/2014/main" id="{6138A92C-B483-449B-AB64-30A4AC379FA5}"/>
              </a:ext>
            </a:extLst>
          </p:cNvPr>
          <p:cNvSpPr>
            <a:spLocks noGrp="1"/>
          </p:cNvSpPr>
          <p:nvPr>
            <p:ph idx="1"/>
          </p:nvPr>
        </p:nvSpPr>
        <p:spPr>
          <a:xfrm>
            <a:off x="1016794" y="3058738"/>
            <a:ext cx="6153150" cy="2478852"/>
          </a:xfrm>
        </p:spPr>
        <p:txBody>
          <a:bodyPr/>
          <a:lstStyle/>
          <a:p>
            <a:r>
              <a:rPr lang="en-SG" dirty="0">
                <a:latin typeface="Arial" panose="020B0604020202020204" pitchFamily="34" charset="0"/>
                <a:cs typeface="Arial" panose="020B0604020202020204" pitchFamily="34" charset="0"/>
              </a:rPr>
              <a:t>Used to detect the orientation of the module</a:t>
            </a:r>
          </a:p>
          <a:p>
            <a:r>
              <a:rPr lang="en-SG" dirty="0">
                <a:latin typeface="Arial" panose="020B0604020202020204" pitchFamily="34" charset="0"/>
                <a:cs typeface="Arial" panose="020B0604020202020204" pitchFamily="34" charset="0"/>
              </a:rPr>
              <a:t>For steps 1, 2, 3, 4: predominant directions are y, -x, x, y</a:t>
            </a:r>
          </a:p>
          <a:p>
            <a:endParaRPr lang="en-SG" dirty="0"/>
          </a:p>
        </p:txBody>
      </p:sp>
      <p:pic>
        <p:nvPicPr>
          <p:cNvPr id="4" name="Picture 3">
            <a:extLst>
              <a:ext uri="{FF2B5EF4-FFF2-40B4-BE49-F238E27FC236}">
                <a16:creationId xmlns:a16="http://schemas.microsoft.com/office/drawing/2014/main" id="{BCDD2ADA-AC3E-4821-AACB-81844872FE5E}"/>
              </a:ext>
            </a:extLst>
          </p:cNvPr>
          <p:cNvPicPr>
            <a:picLocks noChangeAspect="1"/>
          </p:cNvPicPr>
          <p:nvPr/>
        </p:nvPicPr>
        <p:blipFill>
          <a:blip r:embed="rId3"/>
          <a:stretch>
            <a:fillRect/>
          </a:stretch>
        </p:blipFill>
        <p:spPr>
          <a:xfrm>
            <a:off x="7972424" y="2018160"/>
            <a:ext cx="3381375" cy="4200525"/>
          </a:xfrm>
          <a:prstGeom prst="rect">
            <a:avLst/>
          </a:prstGeom>
        </p:spPr>
      </p:pic>
      <p:cxnSp>
        <p:nvCxnSpPr>
          <p:cNvPr id="6" name="Straight Arrow Connector 5">
            <a:extLst>
              <a:ext uri="{FF2B5EF4-FFF2-40B4-BE49-F238E27FC236}">
                <a16:creationId xmlns:a16="http://schemas.microsoft.com/office/drawing/2014/main" id="{4100DB87-22C3-4DF8-9C4F-9F2C183E650F}"/>
              </a:ext>
            </a:extLst>
          </p:cNvPr>
          <p:cNvCxnSpPr/>
          <p:nvPr/>
        </p:nvCxnSpPr>
        <p:spPr>
          <a:xfrm flipV="1">
            <a:off x="10658475" y="3790406"/>
            <a:ext cx="0" cy="101551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E2CDC32-E8DB-46FA-AF50-65424A25F025}"/>
              </a:ext>
            </a:extLst>
          </p:cNvPr>
          <p:cNvCxnSpPr>
            <a:cxnSpLocks/>
          </p:cNvCxnSpPr>
          <p:nvPr/>
        </p:nvCxnSpPr>
        <p:spPr>
          <a:xfrm flipH="1">
            <a:off x="9715500" y="4758297"/>
            <a:ext cx="97155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F690BB7-0A42-42B3-9485-618DE8680E05}"/>
              </a:ext>
            </a:extLst>
          </p:cNvPr>
          <p:cNvCxnSpPr>
            <a:cxnSpLocks/>
          </p:cNvCxnSpPr>
          <p:nvPr/>
        </p:nvCxnSpPr>
        <p:spPr>
          <a:xfrm>
            <a:off x="10668000" y="4748772"/>
            <a:ext cx="428625" cy="40425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9E4FE45-E098-4070-9C69-71FAB3C05827}"/>
              </a:ext>
            </a:extLst>
          </p:cNvPr>
          <p:cNvSpPr txBox="1"/>
          <p:nvPr/>
        </p:nvSpPr>
        <p:spPr>
          <a:xfrm>
            <a:off x="10658475" y="5168824"/>
            <a:ext cx="380999" cy="584775"/>
          </a:xfrm>
          <a:prstGeom prst="rect">
            <a:avLst/>
          </a:prstGeom>
          <a:solidFill>
            <a:schemeClr val="bg1"/>
          </a:solidFill>
        </p:spPr>
        <p:txBody>
          <a:bodyPr wrap="square" rtlCol="0">
            <a:spAutoFit/>
          </a:bodyPr>
          <a:lstStyle/>
          <a:p>
            <a:r>
              <a:rPr lang="en-SG" sz="3200" b="1" dirty="0">
                <a:solidFill>
                  <a:srgbClr val="FF0000"/>
                </a:solidFill>
                <a:latin typeface="Arial" panose="020B0604020202020204" pitchFamily="34" charset="0"/>
                <a:cs typeface="Arial" panose="020B0604020202020204" pitchFamily="34" charset="0"/>
              </a:rPr>
              <a:t>x</a:t>
            </a:r>
          </a:p>
        </p:txBody>
      </p:sp>
      <p:sp>
        <p:nvSpPr>
          <p:cNvPr id="17" name="TextBox 16">
            <a:extLst>
              <a:ext uri="{FF2B5EF4-FFF2-40B4-BE49-F238E27FC236}">
                <a16:creationId xmlns:a16="http://schemas.microsoft.com/office/drawing/2014/main" id="{697DE256-83E8-4DAD-8035-6349640955DE}"/>
              </a:ext>
            </a:extLst>
          </p:cNvPr>
          <p:cNvSpPr txBox="1"/>
          <p:nvPr/>
        </p:nvSpPr>
        <p:spPr>
          <a:xfrm>
            <a:off x="10506075" y="3236466"/>
            <a:ext cx="323850" cy="584775"/>
          </a:xfrm>
          <a:prstGeom prst="rect">
            <a:avLst/>
          </a:prstGeom>
          <a:noFill/>
        </p:spPr>
        <p:txBody>
          <a:bodyPr wrap="square" rtlCol="0">
            <a:spAutoFit/>
          </a:bodyPr>
          <a:lstStyle/>
          <a:p>
            <a:r>
              <a:rPr lang="en-SG" sz="3200" b="1" dirty="0">
                <a:solidFill>
                  <a:srgbClr val="FF0000"/>
                </a:solidFill>
                <a:latin typeface="Arial" panose="020B0604020202020204" pitchFamily="34" charset="0"/>
                <a:cs typeface="Arial" panose="020B0604020202020204" pitchFamily="34" charset="0"/>
              </a:rPr>
              <a:t>y</a:t>
            </a:r>
          </a:p>
        </p:txBody>
      </p:sp>
      <p:sp>
        <p:nvSpPr>
          <p:cNvPr id="18" name="TextBox 17">
            <a:extLst>
              <a:ext uri="{FF2B5EF4-FFF2-40B4-BE49-F238E27FC236}">
                <a16:creationId xmlns:a16="http://schemas.microsoft.com/office/drawing/2014/main" id="{D29E7660-FE84-4EB0-A6D9-EC5B05E69986}"/>
              </a:ext>
            </a:extLst>
          </p:cNvPr>
          <p:cNvSpPr txBox="1"/>
          <p:nvPr/>
        </p:nvSpPr>
        <p:spPr>
          <a:xfrm>
            <a:off x="9501187" y="4734257"/>
            <a:ext cx="323850" cy="584775"/>
          </a:xfrm>
          <a:prstGeom prst="rect">
            <a:avLst/>
          </a:prstGeom>
          <a:noFill/>
        </p:spPr>
        <p:txBody>
          <a:bodyPr wrap="square" rtlCol="0">
            <a:spAutoFit/>
          </a:bodyPr>
          <a:lstStyle/>
          <a:p>
            <a:r>
              <a:rPr lang="en-SG" sz="3200" b="1" dirty="0">
                <a:solidFill>
                  <a:srgbClr val="FF0000"/>
                </a:solidFill>
                <a:latin typeface="Arial" panose="020B0604020202020204" pitchFamily="34" charset="0"/>
                <a:cs typeface="Arial" panose="020B0604020202020204" pitchFamily="34" charset="0"/>
              </a:rPr>
              <a:t>z</a:t>
            </a:r>
          </a:p>
        </p:txBody>
      </p:sp>
    </p:spTree>
    <p:extLst>
      <p:ext uri="{BB962C8B-B14F-4D97-AF65-F5344CB8AC3E}">
        <p14:creationId xmlns:p14="http://schemas.microsoft.com/office/powerpoint/2010/main" val="1698731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C49577-E095-4A17-BF5D-7CAE518258BA}"/>
              </a:ext>
            </a:extLst>
          </p:cNvPr>
          <p:cNvSpPr>
            <a:spLocks noGrp="1"/>
          </p:cNvSpPr>
          <p:nvPr>
            <p:ph type="title"/>
          </p:nvPr>
        </p:nvSpPr>
        <p:spPr>
          <a:xfrm>
            <a:off x="2675255" y="169654"/>
            <a:ext cx="8610600" cy="1293028"/>
          </a:xfrm>
        </p:spPr>
        <p:txBody>
          <a:bodyPr/>
          <a:lstStyle/>
          <a:p>
            <a:r>
              <a:rPr lang="en-SG" dirty="0"/>
              <a:t>Interface operation</a:t>
            </a:r>
          </a:p>
        </p:txBody>
      </p:sp>
      <p:pic>
        <p:nvPicPr>
          <p:cNvPr id="2" name="Picture 1">
            <a:extLst>
              <a:ext uri="{FF2B5EF4-FFF2-40B4-BE49-F238E27FC236}">
                <a16:creationId xmlns:a16="http://schemas.microsoft.com/office/drawing/2014/main" id="{59F27EF1-507E-4099-9D9B-BB9E1B6C1F5C}"/>
              </a:ext>
            </a:extLst>
          </p:cNvPr>
          <p:cNvPicPr>
            <a:picLocks noChangeAspect="1"/>
          </p:cNvPicPr>
          <p:nvPr/>
        </p:nvPicPr>
        <p:blipFill>
          <a:blip r:embed="rId3"/>
          <a:stretch>
            <a:fillRect/>
          </a:stretch>
        </p:blipFill>
        <p:spPr>
          <a:xfrm>
            <a:off x="1510347" y="1245915"/>
            <a:ext cx="9228455" cy="5203011"/>
          </a:xfrm>
          <a:prstGeom prst="rect">
            <a:avLst/>
          </a:prstGeom>
        </p:spPr>
      </p:pic>
      <p:sp>
        <p:nvSpPr>
          <p:cNvPr id="9" name="Rectangle 8">
            <a:extLst>
              <a:ext uri="{FF2B5EF4-FFF2-40B4-BE49-F238E27FC236}">
                <a16:creationId xmlns:a16="http://schemas.microsoft.com/office/drawing/2014/main" id="{A60EB09F-22EF-4310-BC3B-4E37C99E2C6D}"/>
              </a:ext>
            </a:extLst>
          </p:cNvPr>
          <p:cNvSpPr/>
          <p:nvPr/>
        </p:nvSpPr>
        <p:spPr>
          <a:xfrm>
            <a:off x="6020805" y="1908009"/>
            <a:ext cx="400050" cy="1238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12375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404C8-81F1-4F09-B3FA-1D8EFCDEF9D2}"/>
              </a:ext>
            </a:extLst>
          </p:cNvPr>
          <p:cNvSpPr>
            <a:spLocks noGrp="1"/>
          </p:cNvSpPr>
          <p:nvPr>
            <p:ph type="title"/>
          </p:nvPr>
        </p:nvSpPr>
        <p:spPr>
          <a:xfrm>
            <a:off x="704849" y="2944411"/>
            <a:ext cx="10639425" cy="1293028"/>
          </a:xfrm>
        </p:spPr>
        <p:txBody>
          <a:bodyPr>
            <a:noAutofit/>
          </a:bodyPr>
          <a:lstStyle/>
          <a:p>
            <a:r>
              <a:rPr lang="en-SG" sz="6000" b="1" dirty="0">
                <a:solidFill>
                  <a:srgbClr val="FF0000"/>
                </a:solidFill>
              </a:rPr>
              <a:t>Live demonstration time!</a:t>
            </a:r>
          </a:p>
        </p:txBody>
      </p:sp>
    </p:spTree>
    <p:extLst>
      <p:ext uri="{BB962C8B-B14F-4D97-AF65-F5344CB8AC3E}">
        <p14:creationId xmlns:p14="http://schemas.microsoft.com/office/powerpoint/2010/main" val="981501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DD60-8233-46EB-823B-9F0446B1D478}"/>
              </a:ext>
            </a:extLst>
          </p:cNvPr>
          <p:cNvSpPr>
            <a:spLocks noGrp="1"/>
          </p:cNvSpPr>
          <p:nvPr>
            <p:ph type="title"/>
          </p:nvPr>
        </p:nvSpPr>
        <p:spPr/>
        <p:txBody>
          <a:bodyPr/>
          <a:lstStyle/>
          <a:p>
            <a:r>
              <a:rPr lang="en-SG" dirty="0"/>
              <a:t>Spec sheet and instructions</a:t>
            </a:r>
          </a:p>
        </p:txBody>
      </p:sp>
      <p:sp>
        <p:nvSpPr>
          <p:cNvPr id="3" name="Content Placeholder 2">
            <a:extLst>
              <a:ext uri="{FF2B5EF4-FFF2-40B4-BE49-F238E27FC236}">
                <a16:creationId xmlns:a16="http://schemas.microsoft.com/office/drawing/2014/main" id="{E4876DFC-0E3B-421F-BFCD-3847BE446F5A}"/>
              </a:ext>
            </a:extLst>
          </p:cNvPr>
          <p:cNvSpPr>
            <a:spLocks noGrp="1"/>
          </p:cNvSpPr>
          <p:nvPr>
            <p:ph idx="1"/>
          </p:nvPr>
        </p:nvSpPr>
        <p:spPr/>
        <p:txBody>
          <a:bodyPr/>
          <a:lstStyle/>
          <a:p>
            <a:r>
              <a:rPr lang="en-SG" b="1" dirty="0">
                <a:latin typeface="Arial" panose="020B0604020202020204" pitchFamily="34" charset="0"/>
                <a:cs typeface="Arial" panose="020B0604020202020204" pitchFamily="34" charset="0"/>
              </a:rPr>
              <a:t>Specification sheet</a:t>
            </a:r>
          </a:p>
          <a:p>
            <a:r>
              <a:rPr lang="en-SG" dirty="0">
                <a:solidFill>
                  <a:srgbClr val="FF000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https://drive.google.com/file/d/1vd2XjbBBibtGOMTNgM-ZWKk_ha0r41bp/view?usp=sharing</a:t>
            </a:r>
            <a:endParaRPr lang="en-SG" dirty="0">
              <a:solidFill>
                <a:srgbClr val="FF0000"/>
              </a:solidFill>
              <a:latin typeface="Arial" panose="020B0604020202020204" pitchFamily="34" charset="0"/>
              <a:cs typeface="Arial" panose="020B0604020202020204" pitchFamily="34" charset="0"/>
            </a:endParaRPr>
          </a:p>
          <a:p>
            <a:endParaRPr lang="en-SG" dirty="0">
              <a:latin typeface="Arial" panose="020B0604020202020204" pitchFamily="34" charset="0"/>
              <a:cs typeface="Arial" panose="020B0604020202020204" pitchFamily="34" charset="0"/>
            </a:endParaRPr>
          </a:p>
          <a:p>
            <a:r>
              <a:rPr lang="en-SG" b="1" dirty="0">
                <a:latin typeface="Arial" panose="020B0604020202020204" pitchFamily="34" charset="0"/>
                <a:cs typeface="Arial" panose="020B0604020202020204" pitchFamily="34" charset="0"/>
              </a:rPr>
              <a:t>Instructions manual</a:t>
            </a:r>
          </a:p>
          <a:p>
            <a:r>
              <a:rPr lang="en-SG" u="sng" dirty="0">
                <a:solidFill>
                  <a:srgbClr val="FF0000"/>
                </a:solidFill>
                <a:latin typeface="Arial" panose="020B0604020202020204" pitchFamily="34" charset="0"/>
                <a:cs typeface="Arial" panose="020B0604020202020204" pitchFamily="34" charset="0"/>
              </a:rPr>
              <a:t>https://drive.google.com/file/d/1BveYebozMP-S6hQ4WsmtcubkFvw9bSnK/view?usp=sharing</a:t>
            </a:r>
          </a:p>
        </p:txBody>
      </p:sp>
    </p:spTree>
    <p:extLst>
      <p:ext uri="{BB962C8B-B14F-4D97-AF65-F5344CB8AC3E}">
        <p14:creationId xmlns:p14="http://schemas.microsoft.com/office/powerpoint/2010/main" val="952174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A84A10-4008-4420-AE49-05D2D91A3BE4}"/>
              </a:ext>
            </a:extLst>
          </p:cNvPr>
          <p:cNvSpPr>
            <a:spLocks noGrp="1"/>
          </p:cNvSpPr>
          <p:nvPr>
            <p:ph type="title"/>
          </p:nvPr>
        </p:nvSpPr>
        <p:spPr>
          <a:xfrm>
            <a:off x="2895600" y="764373"/>
            <a:ext cx="8610600" cy="1293028"/>
          </a:xfrm>
        </p:spPr>
        <p:txBody>
          <a:bodyPr>
            <a:normAutofit/>
          </a:bodyPr>
          <a:lstStyle/>
          <a:p>
            <a:r>
              <a:rPr lang="en-SG" dirty="0"/>
              <a:t>Future works</a:t>
            </a:r>
          </a:p>
        </p:txBody>
      </p:sp>
      <p:sp>
        <p:nvSpPr>
          <p:cNvPr id="7" name="Content Placeholder 2">
            <a:extLst>
              <a:ext uri="{FF2B5EF4-FFF2-40B4-BE49-F238E27FC236}">
                <a16:creationId xmlns:a16="http://schemas.microsoft.com/office/drawing/2014/main" id="{6AC44D3D-C83D-446E-BCCC-5C23E3D2B1DB}"/>
              </a:ext>
            </a:extLst>
          </p:cNvPr>
          <p:cNvSpPr>
            <a:spLocks noGrp="1"/>
          </p:cNvSpPr>
          <p:nvPr>
            <p:ph idx="1"/>
          </p:nvPr>
        </p:nvSpPr>
        <p:spPr>
          <a:xfrm>
            <a:off x="2153652" y="2445770"/>
            <a:ext cx="5047248" cy="3105368"/>
          </a:xfrm>
        </p:spPr>
        <p:txBody>
          <a:bodyPr>
            <a:normAutofit/>
          </a:bodyPr>
          <a:lstStyle/>
          <a:p>
            <a:r>
              <a:rPr lang="en-SG" sz="3200" dirty="0">
                <a:latin typeface="Arial" panose="020B0604020202020204" pitchFamily="34" charset="0"/>
                <a:cs typeface="Arial" panose="020B0604020202020204" pitchFamily="34" charset="0"/>
              </a:rPr>
              <a:t>Improve FPS </a:t>
            </a:r>
          </a:p>
          <a:p>
            <a:r>
              <a:rPr lang="en-SG" sz="3200" dirty="0">
                <a:latin typeface="Arial" panose="020B0604020202020204" pitchFamily="34" charset="0"/>
                <a:cs typeface="Arial" panose="020B0604020202020204" pitchFamily="34" charset="0"/>
              </a:rPr>
              <a:t>Dynamic monitoring</a:t>
            </a:r>
          </a:p>
          <a:p>
            <a:r>
              <a:rPr lang="en-SG" sz="3200" dirty="0">
                <a:latin typeface="Arial" panose="020B0604020202020204" pitchFamily="34" charset="0"/>
                <a:cs typeface="Arial" panose="020B0604020202020204" pitchFamily="34" charset="0"/>
              </a:rPr>
              <a:t>Human action recognition/classification</a:t>
            </a:r>
          </a:p>
        </p:txBody>
      </p:sp>
      <p:pic>
        <p:nvPicPr>
          <p:cNvPr id="11" name="Graphic 10" descr="Head with Gears">
            <a:extLst>
              <a:ext uri="{FF2B5EF4-FFF2-40B4-BE49-F238E27FC236}">
                <a16:creationId xmlns:a16="http://schemas.microsoft.com/office/drawing/2014/main" id="{BE7D39A4-B7BF-49ED-9F38-2A10AF2377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54251" y="2272748"/>
            <a:ext cx="3639337" cy="3639337"/>
          </a:xfrm>
          <a:prstGeom prst="rect">
            <a:avLst/>
          </a:prstGeom>
        </p:spPr>
      </p:pic>
    </p:spTree>
    <p:extLst>
      <p:ext uri="{BB962C8B-B14F-4D97-AF65-F5344CB8AC3E}">
        <p14:creationId xmlns:p14="http://schemas.microsoft.com/office/powerpoint/2010/main" val="2624167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9B07-9A2C-4CB2-89A9-A8DED3801BF4}"/>
              </a:ext>
            </a:extLst>
          </p:cNvPr>
          <p:cNvSpPr>
            <a:spLocks noGrp="1"/>
          </p:cNvSpPr>
          <p:nvPr>
            <p:ph type="title"/>
          </p:nvPr>
        </p:nvSpPr>
        <p:spPr/>
        <p:txBody>
          <a:bodyPr/>
          <a:lstStyle/>
          <a:p>
            <a:r>
              <a:rPr lang="en-SG" dirty="0"/>
              <a:t>GANTT CHART</a:t>
            </a:r>
          </a:p>
        </p:txBody>
      </p:sp>
      <p:pic>
        <p:nvPicPr>
          <p:cNvPr id="4" name="Picture 3">
            <a:extLst>
              <a:ext uri="{FF2B5EF4-FFF2-40B4-BE49-F238E27FC236}">
                <a16:creationId xmlns:a16="http://schemas.microsoft.com/office/drawing/2014/main" id="{7EE49413-7EC7-4E92-AC5D-B4AEB1C1577E}"/>
              </a:ext>
            </a:extLst>
          </p:cNvPr>
          <p:cNvPicPr>
            <a:picLocks noChangeAspect="1"/>
          </p:cNvPicPr>
          <p:nvPr/>
        </p:nvPicPr>
        <p:blipFill>
          <a:blip r:embed="rId2"/>
          <a:stretch>
            <a:fillRect/>
          </a:stretch>
        </p:blipFill>
        <p:spPr>
          <a:xfrm>
            <a:off x="0" y="2057401"/>
            <a:ext cx="5676331" cy="4036226"/>
          </a:xfrm>
          <a:prstGeom prst="rect">
            <a:avLst/>
          </a:prstGeom>
        </p:spPr>
      </p:pic>
      <p:pic>
        <p:nvPicPr>
          <p:cNvPr id="5" name="Picture 4">
            <a:extLst>
              <a:ext uri="{FF2B5EF4-FFF2-40B4-BE49-F238E27FC236}">
                <a16:creationId xmlns:a16="http://schemas.microsoft.com/office/drawing/2014/main" id="{5332625E-5777-47C2-8890-973D6C7E5853}"/>
              </a:ext>
            </a:extLst>
          </p:cNvPr>
          <p:cNvPicPr>
            <a:picLocks noChangeAspect="1"/>
          </p:cNvPicPr>
          <p:nvPr/>
        </p:nvPicPr>
        <p:blipFill>
          <a:blip r:embed="rId3"/>
          <a:stretch>
            <a:fillRect/>
          </a:stretch>
        </p:blipFill>
        <p:spPr>
          <a:xfrm>
            <a:off x="5676331" y="2057402"/>
            <a:ext cx="6515669" cy="4036225"/>
          </a:xfrm>
          <a:prstGeom prst="rect">
            <a:avLst/>
          </a:prstGeom>
        </p:spPr>
      </p:pic>
    </p:spTree>
    <p:extLst>
      <p:ext uri="{BB962C8B-B14F-4D97-AF65-F5344CB8AC3E}">
        <p14:creationId xmlns:p14="http://schemas.microsoft.com/office/powerpoint/2010/main" val="2580375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DC7D3-013F-4459-9347-05316E3488AB}"/>
              </a:ext>
            </a:extLst>
          </p:cNvPr>
          <p:cNvSpPr>
            <a:spLocks noGrp="1"/>
          </p:cNvSpPr>
          <p:nvPr>
            <p:ph type="title"/>
          </p:nvPr>
        </p:nvSpPr>
        <p:spPr>
          <a:xfrm>
            <a:off x="3276600" y="451555"/>
            <a:ext cx="8610600" cy="1293028"/>
          </a:xfrm>
        </p:spPr>
        <p:txBody>
          <a:bodyPr/>
          <a:lstStyle/>
          <a:p>
            <a:r>
              <a:rPr lang="en-SG" dirty="0"/>
              <a:t>Gantt chart</a:t>
            </a:r>
          </a:p>
        </p:txBody>
      </p:sp>
      <p:pic>
        <p:nvPicPr>
          <p:cNvPr id="4" name="Picture 3">
            <a:extLst>
              <a:ext uri="{FF2B5EF4-FFF2-40B4-BE49-F238E27FC236}">
                <a16:creationId xmlns:a16="http://schemas.microsoft.com/office/drawing/2014/main" id="{D7E884B0-68AD-47BD-83C6-D8E48804F2E0}"/>
              </a:ext>
            </a:extLst>
          </p:cNvPr>
          <p:cNvPicPr>
            <a:picLocks noChangeAspect="1"/>
          </p:cNvPicPr>
          <p:nvPr/>
        </p:nvPicPr>
        <p:blipFill>
          <a:blip r:embed="rId2"/>
          <a:stretch>
            <a:fillRect/>
          </a:stretch>
        </p:blipFill>
        <p:spPr>
          <a:xfrm>
            <a:off x="0" y="1744583"/>
            <a:ext cx="5943600" cy="3819659"/>
          </a:xfrm>
          <a:prstGeom prst="rect">
            <a:avLst/>
          </a:prstGeom>
        </p:spPr>
      </p:pic>
      <p:pic>
        <p:nvPicPr>
          <p:cNvPr id="7" name="Picture 6">
            <a:extLst>
              <a:ext uri="{FF2B5EF4-FFF2-40B4-BE49-F238E27FC236}">
                <a16:creationId xmlns:a16="http://schemas.microsoft.com/office/drawing/2014/main" id="{19C62734-AF0A-4FA3-8B6F-9B5FD3BDBE5F}"/>
              </a:ext>
            </a:extLst>
          </p:cNvPr>
          <p:cNvPicPr>
            <a:picLocks noChangeAspect="1"/>
          </p:cNvPicPr>
          <p:nvPr/>
        </p:nvPicPr>
        <p:blipFill>
          <a:blip r:embed="rId3"/>
          <a:stretch>
            <a:fillRect/>
          </a:stretch>
        </p:blipFill>
        <p:spPr>
          <a:xfrm>
            <a:off x="5943600" y="5564242"/>
            <a:ext cx="6248400" cy="756281"/>
          </a:xfrm>
          <a:prstGeom prst="rect">
            <a:avLst/>
          </a:prstGeom>
        </p:spPr>
      </p:pic>
      <p:pic>
        <p:nvPicPr>
          <p:cNvPr id="8" name="Picture 7">
            <a:extLst>
              <a:ext uri="{FF2B5EF4-FFF2-40B4-BE49-F238E27FC236}">
                <a16:creationId xmlns:a16="http://schemas.microsoft.com/office/drawing/2014/main" id="{B9DD7450-D2C1-4F9F-A99F-7F5375FBB9D6}"/>
              </a:ext>
            </a:extLst>
          </p:cNvPr>
          <p:cNvPicPr>
            <a:picLocks noChangeAspect="1"/>
          </p:cNvPicPr>
          <p:nvPr/>
        </p:nvPicPr>
        <p:blipFill>
          <a:blip r:embed="rId4"/>
          <a:stretch>
            <a:fillRect/>
          </a:stretch>
        </p:blipFill>
        <p:spPr>
          <a:xfrm>
            <a:off x="5943600" y="1723520"/>
            <a:ext cx="6248400" cy="3840722"/>
          </a:xfrm>
          <a:prstGeom prst="rect">
            <a:avLst/>
          </a:prstGeom>
        </p:spPr>
      </p:pic>
    </p:spTree>
    <p:extLst>
      <p:ext uri="{BB962C8B-B14F-4D97-AF65-F5344CB8AC3E}">
        <p14:creationId xmlns:p14="http://schemas.microsoft.com/office/powerpoint/2010/main" val="3406700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AEE05-1336-4F79-B59E-1FFAA8021777}"/>
              </a:ext>
            </a:extLst>
          </p:cNvPr>
          <p:cNvSpPr>
            <a:spLocks noGrp="1"/>
          </p:cNvSpPr>
          <p:nvPr>
            <p:ph type="title"/>
          </p:nvPr>
        </p:nvSpPr>
        <p:spPr/>
        <p:txBody>
          <a:bodyPr/>
          <a:lstStyle/>
          <a:p>
            <a:r>
              <a:rPr lang="en-SG" dirty="0"/>
              <a:t>References</a:t>
            </a:r>
          </a:p>
        </p:txBody>
      </p:sp>
      <p:sp>
        <p:nvSpPr>
          <p:cNvPr id="3" name="Content Placeholder 2">
            <a:extLst>
              <a:ext uri="{FF2B5EF4-FFF2-40B4-BE49-F238E27FC236}">
                <a16:creationId xmlns:a16="http://schemas.microsoft.com/office/drawing/2014/main" id="{3FC91D7D-D1DD-4AF4-9A46-48B57D780B5E}"/>
              </a:ext>
            </a:extLst>
          </p:cNvPr>
          <p:cNvSpPr>
            <a:spLocks noGrp="1"/>
          </p:cNvSpPr>
          <p:nvPr>
            <p:ph idx="1"/>
          </p:nvPr>
        </p:nvSpPr>
        <p:spPr/>
        <p:txBody>
          <a:bodyPr/>
          <a:lstStyle/>
          <a:p>
            <a:r>
              <a:rPr lang="en-SG" dirty="0"/>
              <a:t>Who.int (2018). at </a:t>
            </a:r>
            <a:r>
              <a:rPr lang="en-SG" dirty="0">
                <a:hlinkClick r:id="rId2">
                  <a:extLst>
                    <a:ext uri="{A12FA001-AC4F-418D-AE19-62706E023703}">
                      <ahyp:hlinkClr xmlns:ahyp="http://schemas.microsoft.com/office/drawing/2018/hyperlinkcolor" val="tx"/>
                    </a:ext>
                  </a:extLst>
                </a:hlinkClick>
              </a:rPr>
              <a:t>https://www.who.int/disabilities/care/Need-to-scale-up-rehab-July2018.pdf?ua=1</a:t>
            </a:r>
            <a:endParaRPr lang="en-SG" dirty="0"/>
          </a:p>
          <a:p>
            <a:r>
              <a:rPr lang="en-SG" dirty="0">
                <a:hlinkClick r:id="rId3">
                  <a:extLst>
                    <a:ext uri="{A12FA001-AC4F-418D-AE19-62706E023703}">
                      <ahyp:hlinkClr xmlns:ahyp="http://schemas.microsoft.com/office/drawing/2018/hyperlinkcolor" val="tx"/>
                    </a:ext>
                  </a:extLst>
                </a:hlinkClick>
              </a:rPr>
              <a:t>https://www.youtube.com/watch?v=O18JUKk0kak&amp;t=25s</a:t>
            </a:r>
            <a:endParaRPr lang="en-SG" dirty="0"/>
          </a:p>
          <a:p>
            <a:r>
              <a:rPr lang="en-SG" dirty="0"/>
              <a:t>https://robotology.github.io/assistive-rehab/doc/mkdocs/site/</a:t>
            </a:r>
          </a:p>
        </p:txBody>
      </p:sp>
    </p:spTree>
    <p:extLst>
      <p:ext uri="{BB962C8B-B14F-4D97-AF65-F5344CB8AC3E}">
        <p14:creationId xmlns:p14="http://schemas.microsoft.com/office/powerpoint/2010/main" val="932785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538FB0-830E-4040-BA2E-087A199B62CD}"/>
              </a:ext>
            </a:extLst>
          </p:cNvPr>
          <p:cNvSpPr>
            <a:spLocks noGrp="1"/>
          </p:cNvSpPr>
          <p:nvPr>
            <p:ph type="title"/>
          </p:nvPr>
        </p:nvSpPr>
        <p:spPr>
          <a:xfrm>
            <a:off x="776287" y="2639611"/>
            <a:ext cx="10639425" cy="1293028"/>
          </a:xfrm>
        </p:spPr>
        <p:txBody>
          <a:bodyPr>
            <a:noAutofit/>
          </a:bodyPr>
          <a:lstStyle/>
          <a:p>
            <a:pPr algn="ctr"/>
            <a:r>
              <a:rPr lang="en-SG" sz="6000" b="1" dirty="0">
                <a:solidFill>
                  <a:srgbClr val="FF0000"/>
                </a:solidFill>
              </a:rPr>
              <a:t>The end</a:t>
            </a:r>
            <a:br>
              <a:rPr lang="en-SG" sz="6000" b="1" dirty="0">
                <a:solidFill>
                  <a:srgbClr val="FF0000"/>
                </a:solidFill>
              </a:rPr>
            </a:br>
            <a:r>
              <a:rPr lang="en-SG" sz="6000" b="1" dirty="0">
                <a:solidFill>
                  <a:srgbClr val="FF0000"/>
                </a:solidFill>
              </a:rPr>
              <a:t>questions time</a:t>
            </a:r>
          </a:p>
        </p:txBody>
      </p:sp>
    </p:spTree>
    <p:extLst>
      <p:ext uri="{BB962C8B-B14F-4D97-AF65-F5344CB8AC3E}">
        <p14:creationId xmlns:p14="http://schemas.microsoft.com/office/powerpoint/2010/main" val="834239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583DAAC-2CC7-487A-914A-0C0109D264D1}"/>
              </a:ext>
            </a:extLst>
          </p:cNvPr>
          <p:cNvSpPr/>
          <p:nvPr/>
        </p:nvSpPr>
        <p:spPr>
          <a:xfrm>
            <a:off x="6807835" y="5493462"/>
            <a:ext cx="4869815" cy="716838"/>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55F91EC7-277A-41C7-A0A2-B9DDE26EC41D}"/>
              </a:ext>
            </a:extLst>
          </p:cNvPr>
          <p:cNvSpPr>
            <a:spLocks noGrp="1"/>
          </p:cNvSpPr>
          <p:nvPr>
            <p:ph type="title"/>
          </p:nvPr>
        </p:nvSpPr>
        <p:spPr/>
        <p:txBody>
          <a:bodyPr/>
          <a:lstStyle/>
          <a:p>
            <a:r>
              <a:rPr lang="en-SG" dirty="0"/>
              <a:t>MOTIVATION FOR PROJECT</a:t>
            </a:r>
          </a:p>
        </p:txBody>
      </p:sp>
      <p:sp>
        <p:nvSpPr>
          <p:cNvPr id="3" name="Content Placeholder 2">
            <a:extLst>
              <a:ext uri="{FF2B5EF4-FFF2-40B4-BE49-F238E27FC236}">
                <a16:creationId xmlns:a16="http://schemas.microsoft.com/office/drawing/2014/main" id="{53651B8C-7B9F-4900-A0E0-6FCE8ADCC025}"/>
              </a:ext>
            </a:extLst>
          </p:cNvPr>
          <p:cNvSpPr>
            <a:spLocks noGrp="1"/>
          </p:cNvSpPr>
          <p:nvPr>
            <p:ph idx="1"/>
          </p:nvPr>
        </p:nvSpPr>
        <p:spPr>
          <a:xfrm>
            <a:off x="961226" y="2189226"/>
            <a:ext cx="5298440" cy="4024125"/>
          </a:xfrm>
        </p:spPr>
        <p:txBody>
          <a:bodyPr>
            <a:normAutofit/>
          </a:bodyPr>
          <a:lstStyle/>
          <a:p>
            <a:pPr fontAlgn="base"/>
            <a:r>
              <a:rPr lang="en-US" dirty="0">
                <a:latin typeface="Arial" panose="020B0604020202020204" pitchFamily="34" charset="0"/>
                <a:cs typeface="Arial" panose="020B0604020202020204" pitchFamily="34" charset="0"/>
              </a:rPr>
              <a:t>74% of YLDs* in the world is linked to health conditions for which rehabilitation is beneficial</a:t>
            </a:r>
          </a:p>
          <a:p>
            <a:pPr fontAlgn="base"/>
            <a:r>
              <a:rPr lang="en-US" dirty="0">
                <a:latin typeface="Arial" panose="020B0604020202020204" pitchFamily="34" charset="0"/>
                <a:cs typeface="Arial" panose="020B0604020202020204" pitchFamily="34" charset="0"/>
              </a:rPr>
              <a:t>Incorrectly attempting these exercises could lead to lack of progress or even injury</a:t>
            </a:r>
          </a:p>
          <a:p>
            <a:pPr marL="0" indent="0">
              <a:buNone/>
            </a:pPr>
            <a:br>
              <a:rPr lang="en-US" dirty="0"/>
            </a:br>
            <a:endParaRPr lang="en-SG" dirty="0"/>
          </a:p>
        </p:txBody>
      </p:sp>
      <p:pic>
        <p:nvPicPr>
          <p:cNvPr id="3074" name="Picture 2">
            <a:extLst>
              <a:ext uri="{FF2B5EF4-FFF2-40B4-BE49-F238E27FC236}">
                <a16:creationId xmlns:a16="http://schemas.microsoft.com/office/drawing/2014/main" id="{E48C5A4C-855C-479D-BAFE-DE7FBDBE9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3624" y="2189226"/>
            <a:ext cx="4572576" cy="30483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F91B2D-7444-47AC-A7CB-08755358CCBB}"/>
              </a:ext>
            </a:extLst>
          </p:cNvPr>
          <p:cNvSpPr/>
          <p:nvPr/>
        </p:nvSpPr>
        <p:spPr>
          <a:xfrm>
            <a:off x="6807835" y="5493462"/>
            <a:ext cx="5298440" cy="1200329"/>
          </a:xfrm>
          <a:prstGeom prst="rect">
            <a:avLst/>
          </a:prstGeom>
        </p:spPr>
        <p:txBody>
          <a:bodyPr wrap="square">
            <a:spAutoFit/>
          </a:bodyPr>
          <a:lstStyle/>
          <a:p>
            <a:r>
              <a:rPr lang="en-US" b="1" dirty="0">
                <a:latin typeface="Arial" panose="020B0604020202020204" pitchFamily="34" charset="0"/>
              </a:rPr>
              <a:t>*years lived with disability (YLD)</a:t>
            </a:r>
            <a:r>
              <a:rPr lang="en-US" dirty="0">
                <a:latin typeface="Arial" panose="020B0604020202020204" pitchFamily="34" charset="0"/>
              </a:rPr>
              <a:t>: number of years spent in states of less than full health</a:t>
            </a:r>
            <a:endParaRPr lang="en-US" dirty="0"/>
          </a:p>
          <a:p>
            <a:br>
              <a:rPr lang="en-US" dirty="0"/>
            </a:br>
            <a:endParaRPr lang="en-SG" dirty="0"/>
          </a:p>
        </p:txBody>
      </p:sp>
      <p:sp>
        <p:nvSpPr>
          <p:cNvPr id="6" name="Rectangle 5">
            <a:extLst>
              <a:ext uri="{FF2B5EF4-FFF2-40B4-BE49-F238E27FC236}">
                <a16:creationId xmlns:a16="http://schemas.microsoft.com/office/drawing/2014/main" id="{2F4CF40B-CA81-4E2E-83E1-80C3AC225BFE}"/>
              </a:ext>
            </a:extLst>
          </p:cNvPr>
          <p:cNvSpPr/>
          <p:nvPr/>
        </p:nvSpPr>
        <p:spPr>
          <a:xfrm>
            <a:off x="5384166" y="6555291"/>
            <a:ext cx="10601960" cy="276999"/>
          </a:xfrm>
          <a:prstGeom prst="rect">
            <a:avLst/>
          </a:prstGeom>
        </p:spPr>
        <p:txBody>
          <a:bodyPr wrap="square">
            <a:spAutoFit/>
          </a:bodyPr>
          <a:lstStyle/>
          <a:p>
            <a:r>
              <a:rPr lang="fr-FR" sz="1200" dirty="0">
                <a:latin typeface="Proxima Nova"/>
              </a:rPr>
              <a:t>Image source: https://www.edtreatmentplan.com/wp-content/uploads/2019/04/physiotherapy.jpg</a:t>
            </a:r>
            <a:endParaRPr lang="fr-FR" sz="1200" dirty="0">
              <a:effectLst/>
            </a:endParaRPr>
          </a:p>
        </p:txBody>
      </p:sp>
    </p:spTree>
    <p:extLst>
      <p:ext uri="{BB962C8B-B14F-4D97-AF65-F5344CB8AC3E}">
        <p14:creationId xmlns:p14="http://schemas.microsoft.com/office/powerpoint/2010/main" val="2729950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0090-A501-4FEA-AC6C-6CE906C4859E}"/>
              </a:ext>
            </a:extLst>
          </p:cNvPr>
          <p:cNvSpPr>
            <a:spLocks noGrp="1"/>
          </p:cNvSpPr>
          <p:nvPr>
            <p:ph type="title"/>
          </p:nvPr>
        </p:nvSpPr>
        <p:spPr>
          <a:xfrm>
            <a:off x="2781300" y="409925"/>
            <a:ext cx="9077325" cy="1293028"/>
          </a:xfrm>
        </p:spPr>
        <p:txBody>
          <a:bodyPr>
            <a:normAutofit/>
          </a:bodyPr>
          <a:lstStyle/>
          <a:p>
            <a:r>
              <a:rPr lang="en-SG" dirty="0"/>
              <a:t>CURRENT WORKS in gait analysis</a:t>
            </a:r>
          </a:p>
        </p:txBody>
      </p:sp>
      <p:sp>
        <p:nvSpPr>
          <p:cNvPr id="9" name="Content Placeholder 8">
            <a:extLst>
              <a:ext uri="{FF2B5EF4-FFF2-40B4-BE49-F238E27FC236}">
                <a16:creationId xmlns:a16="http://schemas.microsoft.com/office/drawing/2014/main" id="{DB1F1365-8043-4C4A-B831-2192F24B9CA5}"/>
              </a:ext>
            </a:extLst>
          </p:cNvPr>
          <p:cNvSpPr>
            <a:spLocks noGrp="1"/>
          </p:cNvSpPr>
          <p:nvPr>
            <p:ph idx="1"/>
          </p:nvPr>
        </p:nvSpPr>
        <p:spPr>
          <a:xfrm>
            <a:off x="-135558" y="5506370"/>
            <a:ext cx="6832600" cy="1645920"/>
          </a:xfrm>
        </p:spPr>
        <p:txBody>
          <a:bodyPr>
            <a:normAutofit/>
          </a:bodyPr>
          <a:lstStyle/>
          <a:p>
            <a:pPr marL="0" indent="0" algn="ctr">
              <a:lnSpc>
                <a:spcPct val="100000"/>
              </a:lnSpc>
              <a:buNone/>
            </a:pPr>
            <a:r>
              <a:rPr lang="en-US" sz="2400" dirty="0">
                <a:latin typeface="Arial" panose="020B0604020202020204" pitchFamily="34" charset="0"/>
                <a:cs typeface="Arial" panose="020B0604020202020204" pitchFamily="34" charset="0"/>
              </a:rPr>
              <a:t>1. Physical therapy using a Kinect sensor rehabilitation</a:t>
            </a:r>
          </a:p>
        </p:txBody>
      </p:sp>
      <p:pic>
        <p:nvPicPr>
          <p:cNvPr id="7" name="Picture 6">
            <a:extLst>
              <a:ext uri="{FF2B5EF4-FFF2-40B4-BE49-F238E27FC236}">
                <a16:creationId xmlns:a16="http://schemas.microsoft.com/office/drawing/2014/main" id="{532495ED-404B-434A-AB9D-DF2D577237CD}"/>
              </a:ext>
            </a:extLst>
          </p:cNvPr>
          <p:cNvPicPr>
            <a:picLocks noChangeAspect="1"/>
          </p:cNvPicPr>
          <p:nvPr/>
        </p:nvPicPr>
        <p:blipFill rotWithShape="1">
          <a:blip r:embed="rId2"/>
          <a:srcRect t="4488" r="-4" b="5851"/>
          <a:stretch/>
        </p:blipFill>
        <p:spPr>
          <a:xfrm>
            <a:off x="874898" y="2051872"/>
            <a:ext cx="4611499" cy="3358532"/>
          </a:xfrm>
          <a:prstGeom prst="rect">
            <a:avLst/>
          </a:prstGeom>
        </p:spPr>
      </p:pic>
      <p:pic>
        <p:nvPicPr>
          <p:cNvPr id="3" name="Picture 2">
            <a:extLst>
              <a:ext uri="{FF2B5EF4-FFF2-40B4-BE49-F238E27FC236}">
                <a16:creationId xmlns:a16="http://schemas.microsoft.com/office/drawing/2014/main" id="{A9E623DB-CB6C-4B26-A5AE-D7870799FD97}"/>
              </a:ext>
            </a:extLst>
          </p:cNvPr>
          <p:cNvPicPr>
            <a:picLocks noChangeAspect="1"/>
          </p:cNvPicPr>
          <p:nvPr/>
        </p:nvPicPr>
        <p:blipFill>
          <a:blip r:embed="rId3"/>
          <a:stretch>
            <a:fillRect/>
          </a:stretch>
        </p:blipFill>
        <p:spPr>
          <a:xfrm>
            <a:off x="6773767" y="2051872"/>
            <a:ext cx="4696345" cy="3358531"/>
          </a:xfrm>
          <a:prstGeom prst="rect">
            <a:avLst/>
          </a:prstGeom>
        </p:spPr>
      </p:pic>
      <p:sp>
        <p:nvSpPr>
          <p:cNvPr id="6" name="Rectangle 5">
            <a:extLst>
              <a:ext uri="{FF2B5EF4-FFF2-40B4-BE49-F238E27FC236}">
                <a16:creationId xmlns:a16="http://schemas.microsoft.com/office/drawing/2014/main" id="{A649D2D1-8B16-4D24-B07E-5AEB56DE3FCC}"/>
              </a:ext>
            </a:extLst>
          </p:cNvPr>
          <p:cNvSpPr/>
          <p:nvPr/>
        </p:nvSpPr>
        <p:spPr>
          <a:xfrm>
            <a:off x="8045642" y="5506370"/>
            <a:ext cx="2615460" cy="461665"/>
          </a:xfrm>
          <a:prstGeom prst="rect">
            <a:avLst/>
          </a:prstGeom>
        </p:spPr>
        <p:txBody>
          <a:bodyPr wrap="none">
            <a:spAutoFit/>
          </a:bodyPr>
          <a:lstStyle/>
          <a:p>
            <a:r>
              <a:rPr lang="en-SG" sz="2400" dirty="0">
                <a:latin typeface="Arial" panose="020B0604020202020204" pitchFamily="34" charset="0"/>
                <a:cs typeface="Arial" panose="020B0604020202020204" pitchFamily="34" charset="0"/>
              </a:rPr>
              <a:t>2. Assistive-rehab</a:t>
            </a:r>
          </a:p>
        </p:txBody>
      </p:sp>
      <p:sp>
        <p:nvSpPr>
          <p:cNvPr id="8" name="Rectangle 7">
            <a:extLst>
              <a:ext uri="{FF2B5EF4-FFF2-40B4-BE49-F238E27FC236}">
                <a16:creationId xmlns:a16="http://schemas.microsoft.com/office/drawing/2014/main" id="{E1581FFF-6F11-48E3-93AF-C8F2BD1C2868}"/>
              </a:ext>
            </a:extLst>
          </p:cNvPr>
          <p:cNvSpPr/>
          <p:nvPr/>
        </p:nvSpPr>
        <p:spPr>
          <a:xfrm>
            <a:off x="550044" y="6448075"/>
            <a:ext cx="5152925" cy="261610"/>
          </a:xfrm>
          <a:prstGeom prst="rect">
            <a:avLst/>
          </a:prstGeom>
        </p:spPr>
        <p:txBody>
          <a:bodyPr wrap="square">
            <a:spAutoFit/>
          </a:bodyPr>
          <a:lstStyle/>
          <a:p>
            <a:r>
              <a:rPr lang="en-SG" sz="1100" dirty="0">
                <a:hlinkClick r:id="rId4">
                  <a:extLst>
                    <a:ext uri="{A12FA001-AC4F-418D-AE19-62706E023703}">
                      <ahyp:hlinkClr xmlns:ahyp="http://schemas.microsoft.com/office/drawing/2018/hyperlinkcolor" val="tx"/>
                    </a:ext>
                  </a:extLst>
                </a:hlinkClick>
              </a:rPr>
              <a:t>Image source: https://www.youtube.com/watch?v=O18JUKk0kak&amp;t=25s</a:t>
            </a:r>
            <a:endParaRPr lang="en-SG" sz="1100" dirty="0"/>
          </a:p>
        </p:txBody>
      </p:sp>
      <p:sp>
        <p:nvSpPr>
          <p:cNvPr id="10" name="Rectangle 9">
            <a:extLst>
              <a:ext uri="{FF2B5EF4-FFF2-40B4-BE49-F238E27FC236}">
                <a16:creationId xmlns:a16="http://schemas.microsoft.com/office/drawing/2014/main" id="{A398A0D9-23B2-482B-96DC-E6781FA35B6B}"/>
              </a:ext>
            </a:extLst>
          </p:cNvPr>
          <p:cNvSpPr/>
          <p:nvPr/>
        </p:nvSpPr>
        <p:spPr>
          <a:xfrm>
            <a:off x="6581280" y="6411129"/>
            <a:ext cx="9777663" cy="261610"/>
          </a:xfrm>
          <a:prstGeom prst="rect">
            <a:avLst/>
          </a:prstGeom>
        </p:spPr>
        <p:txBody>
          <a:bodyPr wrap="square">
            <a:spAutoFit/>
          </a:bodyPr>
          <a:lstStyle/>
          <a:p>
            <a:r>
              <a:rPr lang="en-SG" sz="1100" u="sng" dirty="0"/>
              <a:t>Image </a:t>
            </a:r>
            <a:r>
              <a:rPr lang="en-SG" sz="1100" u="sng" dirty="0" err="1"/>
              <a:t>source:https</a:t>
            </a:r>
            <a:r>
              <a:rPr lang="en-SG" sz="1100" u="sng" dirty="0"/>
              <a:t>://robotology.github.io/assistive-rehab/doc/mkdocs/site</a:t>
            </a:r>
            <a:r>
              <a:rPr lang="en-SG" sz="1100" dirty="0"/>
              <a:t>/</a:t>
            </a:r>
          </a:p>
        </p:txBody>
      </p:sp>
    </p:spTree>
    <p:extLst>
      <p:ext uri="{BB962C8B-B14F-4D97-AF65-F5344CB8AC3E}">
        <p14:creationId xmlns:p14="http://schemas.microsoft.com/office/powerpoint/2010/main" val="134025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B2281-4CA2-4629-A1EB-801A061E22B0}"/>
              </a:ext>
            </a:extLst>
          </p:cNvPr>
          <p:cNvSpPr>
            <a:spLocks noGrp="1"/>
          </p:cNvSpPr>
          <p:nvPr>
            <p:ph type="title"/>
          </p:nvPr>
        </p:nvSpPr>
        <p:spPr>
          <a:xfrm>
            <a:off x="2895600" y="549810"/>
            <a:ext cx="8610600" cy="1293028"/>
          </a:xfrm>
        </p:spPr>
        <p:txBody>
          <a:bodyPr/>
          <a:lstStyle/>
          <a:p>
            <a:r>
              <a:rPr lang="en-SG" dirty="0"/>
              <a:t>Limitations of current works</a:t>
            </a:r>
          </a:p>
        </p:txBody>
      </p:sp>
      <p:sp>
        <p:nvSpPr>
          <p:cNvPr id="3" name="Content Placeholder 2">
            <a:extLst>
              <a:ext uri="{FF2B5EF4-FFF2-40B4-BE49-F238E27FC236}">
                <a16:creationId xmlns:a16="http://schemas.microsoft.com/office/drawing/2014/main" id="{E1D48603-C62D-484A-B3A0-240C0A51FB42}"/>
              </a:ext>
            </a:extLst>
          </p:cNvPr>
          <p:cNvSpPr>
            <a:spLocks noGrp="1"/>
          </p:cNvSpPr>
          <p:nvPr>
            <p:ph idx="1"/>
          </p:nvPr>
        </p:nvSpPr>
        <p:spPr>
          <a:xfrm>
            <a:off x="685800" y="2058523"/>
            <a:ext cx="5410200" cy="4024125"/>
          </a:xfrm>
        </p:spPr>
        <p:txBody>
          <a:bodyPr/>
          <a:lstStyle/>
          <a:p>
            <a:pPr marL="0" indent="0">
              <a:buNone/>
            </a:pPr>
            <a:r>
              <a:rPr lang="en-SG" dirty="0">
                <a:latin typeface="Arial" panose="020B0604020202020204" pitchFamily="34" charset="0"/>
                <a:cs typeface="Arial" panose="020B0604020202020204" pitchFamily="34" charset="0"/>
              </a:rPr>
              <a:t>1. </a:t>
            </a:r>
          </a:p>
          <a:p>
            <a:r>
              <a:rPr lang="en-SG" dirty="0">
                <a:latin typeface="Arial" panose="020B0604020202020204" pitchFamily="34" charset="0"/>
                <a:cs typeface="Arial" panose="020B0604020202020204" pitchFamily="34" charset="0"/>
              </a:rPr>
              <a:t>No automatic correction to incorrect posture</a:t>
            </a:r>
          </a:p>
          <a:p>
            <a:r>
              <a:rPr lang="en-SG" dirty="0">
                <a:latin typeface="Arial" panose="020B0604020202020204" pitchFamily="34" charset="0"/>
                <a:cs typeface="Arial" panose="020B0604020202020204" pitchFamily="34" charset="0"/>
              </a:rPr>
              <a:t>Relies on physiotherapist to be present</a:t>
            </a:r>
          </a:p>
          <a:p>
            <a:r>
              <a:rPr lang="en-SG" dirty="0">
                <a:latin typeface="Arial" panose="020B0604020202020204" pitchFamily="34" charset="0"/>
                <a:cs typeface="Arial" panose="020B0604020202020204" pitchFamily="34" charset="0"/>
              </a:rPr>
              <a:t>Kinect has been discontinued as of 2017.  </a:t>
            </a:r>
          </a:p>
          <a:p>
            <a:pPr marL="0" indent="0">
              <a:buNone/>
            </a:pPr>
            <a:endParaRPr lang="en-SG" dirty="0"/>
          </a:p>
        </p:txBody>
      </p:sp>
      <p:sp>
        <p:nvSpPr>
          <p:cNvPr id="4" name="Content Placeholder 2">
            <a:extLst>
              <a:ext uri="{FF2B5EF4-FFF2-40B4-BE49-F238E27FC236}">
                <a16:creationId xmlns:a16="http://schemas.microsoft.com/office/drawing/2014/main" id="{06C4CBBD-5A26-48CE-8688-1CD88ACA7C7E}"/>
              </a:ext>
            </a:extLst>
          </p:cNvPr>
          <p:cNvSpPr txBox="1">
            <a:spLocks/>
          </p:cNvSpPr>
          <p:nvPr/>
        </p:nvSpPr>
        <p:spPr>
          <a:xfrm>
            <a:off x="6263640" y="2058523"/>
            <a:ext cx="5410200"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SG" dirty="0">
                <a:latin typeface="Arial" panose="020B0604020202020204" pitchFamily="34" charset="0"/>
                <a:cs typeface="Arial" panose="020B0604020202020204" pitchFamily="34" charset="0"/>
              </a:rPr>
              <a:t>2.</a:t>
            </a:r>
          </a:p>
          <a:p>
            <a:r>
              <a:rPr lang="en-SG" dirty="0">
                <a:latin typeface="Arial" panose="020B0604020202020204" pitchFamily="34" charset="0"/>
                <a:cs typeface="Arial" panose="020B0604020202020204" pitchFamily="34" charset="0"/>
              </a:rPr>
              <a:t>Not home friendly. </a:t>
            </a:r>
          </a:p>
          <a:p>
            <a:r>
              <a:rPr lang="en-SG" dirty="0">
                <a:latin typeface="Arial" panose="020B0604020202020204" pitchFamily="34" charset="0"/>
                <a:cs typeface="Arial" panose="020B0604020202020204" pitchFamily="34" charset="0"/>
              </a:rPr>
              <a:t>Potentially expensive due to the additional humanoid robot.</a:t>
            </a:r>
          </a:p>
          <a:p>
            <a:r>
              <a:rPr lang="en-SG" dirty="0">
                <a:latin typeface="Arial" panose="020B0604020202020204" pitchFamily="34" charset="0"/>
                <a:cs typeface="Arial" panose="020B0604020202020204" pitchFamily="34" charset="0"/>
              </a:rPr>
              <a:t>Still in clinical trials.</a:t>
            </a:r>
          </a:p>
        </p:txBody>
      </p:sp>
      <p:sp>
        <p:nvSpPr>
          <p:cNvPr id="5" name="TextBox 4">
            <a:extLst>
              <a:ext uri="{FF2B5EF4-FFF2-40B4-BE49-F238E27FC236}">
                <a16:creationId xmlns:a16="http://schemas.microsoft.com/office/drawing/2014/main" id="{DCFD8C2C-844A-4063-9CA6-1E5E22FFFE35}"/>
              </a:ext>
            </a:extLst>
          </p:cNvPr>
          <p:cNvSpPr txBox="1"/>
          <p:nvPr/>
        </p:nvSpPr>
        <p:spPr>
          <a:xfrm>
            <a:off x="1085850" y="4799477"/>
            <a:ext cx="10187940" cy="1446550"/>
          </a:xfrm>
          <a:prstGeom prst="rect">
            <a:avLst/>
          </a:prstGeom>
          <a:noFill/>
        </p:spPr>
        <p:txBody>
          <a:bodyPr wrap="square" rtlCol="0">
            <a:spAutoFit/>
          </a:bodyPr>
          <a:lstStyle/>
          <a:p>
            <a:pPr algn="ctr"/>
            <a:r>
              <a:rPr lang="en-SG" sz="4400" b="1" dirty="0">
                <a:solidFill>
                  <a:srgbClr val="FF7C80"/>
                </a:solidFill>
                <a:latin typeface="Arial" panose="020B0604020202020204" pitchFamily="34" charset="0"/>
                <a:cs typeface="Arial" panose="020B0604020202020204" pitchFamily="34" charset="0"/>
              </a:rPr>
              <a:t>Both are not suitable for home-use!</a:t>
            </a:r>
          </a:p>
          <a:p>
            <a:pPr algn="ctr"/>
            <a:r>
              <a:rPr lang="en-SG" sz="4400" b="1" dirty="0">
                <a:solidFill>
                  <a:srgbClr val="FF7C80"/>
                </a:solidFill>
                <a:latin typeface="Arial" panose="020B0604020202020204" pitchFamily="34" charset="0"/>
                <a:cs typeface="Arial" panose="020B0604020202020204" pitchFamily="34" charset="0"/>
              </a:rPr>
              <a:t>This is a gap in the market!</a:t>
            </a:r>
          </a:p>
        </p:txBody>
      </p:sp>
    </p:spTree>
    <p:extLst>
      <p:ext uri="{BB962C8B-B14F-4D97-AF65-F5344CB8AC3E}">
        <p14:creationId xmlns:p14="http://schemas.microsoft.com/office/powerpoint/2010/main" val="1473553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C6D07-33B9-4F42-B5BC-336252F036CB}"/>
              </a:ext>
            </a:extLst>
          </p:cNvPr>
          <p:cNvSpPr>
            <a:spLocks noGrp="1"/>
          </p:cNvSpPr>
          <p:nvPr>
            <p:ph type="title"/>
          </p:nvPr>
        </p:nvSpPr>
        <p:spPr>
          <a:xfrm>
            <a:off x="2609849" y="247650"/>
            <a:ext cx="8610600" cy="1293028"/>
          </a:xfrm>
        </p:spPr>
        <p:txBody>
          <a:bodyPr/>
          <a:lstStyle/>
          <a:p>
            <a:r>
              <a:rPr lang="en-SG" dirty="0"/>
              <a:t>OUR PROJECT: RPGS</a:t>
            </a:r>
          </a:p>
        </p:txBody>
      </p:sp>
      <p:pic>
        <p:nvPicPr>
          <p:cNvPr id="4102" name="Picture 6">
            <a:extLst>
              <a:ext uri="{FF2B5EF4-FFF2-40B4-BE49-F238E27FC236}">
                <a16:creationId xmlns:a16="http://schemas.microsoft.com/office/drawing/2014/main" id="{51C65FF2-2AF8-447E-8802-D735839AB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5261" y="4286085"/>
            <a:ext cx="2486028" cy="1725448"/>
          </a:xfrm>
          <a:prstGeom prst="rect">
            <a:avLst/>
          </a:prstGeom>
          <a:noFill/>
          <a:ln w="38100">
            <a:solidFill>
              <a:srgbClr val="00B0F0"/>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6FF3581-3AB3-4503-BDAC-E5D1B8F5CBC5}"/>
              </a:ext>
            </a:extLst>
          </p:cNvPr>
          <p:cNvPicPr>
            <a:picLocks noChangeAspect="1"/>
          </p:cNvPicPr>
          <p:nvPr/>
        </p:nvPicPr>
        <p:blipFill>
          <a:blip r:embed="rId3"/>
          <a:stretch>
            <a:fillRect/>
          </a:stretch>
        </p:blipFill>
        <p:spPr>
          <a:xfrm>
            <a:off x="2809875" y="1648585"/>
            <a:ext cx="2481901" cy="1722584"/>
          </a:xfrm>
          <a:prstGeom prst="rect">
            <a:avLst/>
          </a:prstGeom>
          <a:ln w="38100">
            <a:solidFill>
              <a:srgbClr val="00B0F0"/>
            </a:solidFill>
          </a:ln>
        </p:spPr>
      </p:pic>
      <p:pic>
        <p:nvPicPr>
          <p:cNvPr id="4108" name="Picture 12">
            <a:extLst>
              <a:ext uri="{FF2B5EF4-FFF2-40B4-BE49-F238E27FC236}">
                <a16:creationId xmlns:a16="http://schemas.microsoft.com/office/drawing/2014/main" id="{C7465F82-D15B-4E3D-A338-8554CAD41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9475" y="2752116"/>
            <a:ext cx="4559301" cy="2914498"/>
          </a:xfrm>
          <a:prstGeom prst="rect">
            <a:avLst/>
          </a:prstGeom>
          <a:noFill/>
          <a:ln w="38100">
            <a:solidFill>
              <a:srgbClr val="00B0F0"/>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E30E91-288E-4C75-8890-BFB1B31E3D5B}"/>
              </a:ext>
            </a:extLst>
          </p:cNvPr>
          <p:cNvSpPr txBox="1"/>
          <p:nvPr/>
        </p:nvSpPr>
        <p:spPr>
          <a:xfrm>
            <a:off x="180975" y="1648585"/>
            <a:ext cx="2333624" cy="646331"/>
          </a:xfrm>
          <a:prstGeom prst="rect">
            <a:avLst/>
          </a:prstGeom>
          <a:noFill/>
          <a:ln w="38100">
            <a:solidFill>
              <a:srgbClr val="FF0000"/>
            </a:solidFill>
          </a:ln>
        </p:spPr>
        <p:txBody>
          <a:bodyPr wrap="square" rtlCol="0">
            <a:spAutoFit/>
          </a:bodyPr>
          <a:lstStyle/>
          <a:p>
            <a:r>
              <a:rPr lang="en-SG" b="1" dirty="0">
                <a:latin typeface="Arial" panose="020B0604020202020204" pitchFamily="34" charset="0"/>
                <a:cs typeface="Arial" panose="020B0604020202020204" pitchFamily="34" charset="0"/>
              </a:rPr>
              <a:t>1. Intel RealSense D435 3D Camera</a:t>
            </a:r>
          </a:p>
        </p:txBody>
      </p:sp>
      <p:sp>
        <p:nvSpPr>
          <p:cNvPr id="13" name="TextBox 12">
            <a:extLst>
              <a:ext uri="{FF2B5EF4-FFF2-40B4-BE49-F238E27FC236}">
                <a16:creationId xmlns:a16="http://schemas.microsoft.com/office/drawing/2014/main" id="{4AF289A9-208B-401C-815E-24F1DBE8EC2F}"/>
              </a:ext>
            </a:extLst>
          </p:cNvPr>
          <p:cNvSpPr txBox="1"/>
          <p:nvPr/>
        </p:nvSpPr>
        <p:spPr>
          <a:xfrm>
            <a:off x="180974" y="4286085"/>
            <a:ext cx="2333625" cy="923330"/>
          </a:xfrm>
          <a:prstGeom prst="rect">
            <a:avLst/>
          </a:prstGeom>
          <a:noFill/>
          <a:ln w="38100">
            <a:solidFill>
              <a:srgbClr val="FF0000"/>
            </a:solidFill>
          </a:ln>
        </p:spPr>
        <p:txBody>
          <a:bodyPr wrap="square" rtlCol="0">
            <a:spAutoFit/>
          </a:bodyPr>
          <a:lstStyle/>
          <a:p>
            <a:r>
              <a:rPr lang="en-SG" b="1" dirty="0">
                <a:latin typeface="Arial" panose="020B0604020202020204" pitchFamily="34" charset="0"/>
                <a:cs typeface="Arial" panose="020B0604020202020204" pitchFamily="34" charset="0"/>
              </a:rPr>
              <a:t>2. Wearable module containing accelerometer</a:t>
            </a:r>
          </a:p>
        </p:txBody>
      </p:sp>
      <p:sp>
        <p:nvSpPr>
          <p:cNvPr id="7" name="Arrow: Down 6">
            <a:extLst>
              <a:ext uri="{FF2B5EF4-FFF2-40B4-BE49-F238E27FC236}">
                <a16:creationId xmlns:a16="http://schemas.microsoft.com/office/drawing/2014/main" id="{E7CF428A-F8ED-4D57-8B5C-2A8CDBAD64FE}"/>
              </a:ext>
            </a:extLst>
          </p:cNvPr>
          <p:cNvSpPr/>
          <p:nvPr/>
        </p:nvSpPr>
        <p:spPr>
          <a:xfrm rot="17796082">
            <a:off x="6111986" y="2269400"/>
            <a:ext cx="484632" cy="978408"/>
          </a:xfrm>
          <a:prstGeom prst="downArrow">
            <a:avLst/>
          </a:prstGeom>
          <a:solidFill>
            <a:schemeClr val="bg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Arrow: Down 14">
            <a:extLst>
              <a:ext uri="{FF2B5EF4-FFF2-40B4-BE49-F238E27FC236}">
                <a16:creationId xmlns:a16="http://schemas.microsoft.com/office/drawing/2014/main" id="{73D89326-5CD6-4CF5-90DC-F9FE3B602E1D}"/>
              </a:ext>
            </a:extLst>
          </p:cNvPr>
          <p:cNvSpPr/>
          <p:nvPr/>
        </p:nvSpPr>
        <p:spPr>
          <a:xfrm rot="14562906">
            <a:off x="6147154" y="4567630"/>
            <a:ext cx="484632" cy="978408"/>
          </a:xfrm>
          <a:prstGeom prst="downArrow">
            <a:avLst/>
          </a:prstGeom>
          <a:solidFill>
            <a:schemeClr val="bg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D66DB899-8211-4175-B352-1D1F0952673E}"/>
              </a:ext>
            </a:extLst>
          </p:cNvPr>
          <p:cNvSpPr txBox="1"/>
          <p:nvPr/>
        </p:nvSpPr>
        <p:spPr>
          <a:xfrm>
            <a:off x="7416828" y="1637242"/>
            <a:ext cx="4281474" cy="923330"/>
          </a:xfrm>
          <a:prstGeom prst="rect">
            <a:avLst/>
          </a:prstGeom>
          <a:noFill/>
          <a:ln w="38100">
            <a:solidFill>
              <a:srgbClr val="FF0000"/>
            </a:solidFill>
          </a:ln>
        </p:spPr>
        <p:txBody>
          <a:bodyPr wrap="square" rtlCol="0">
            <a:spAutoFit/>
          </a:bodyPr>
          <a:lstStyle/>
          <a:p>
            <a:r>
              <a:rPr lang="en-SG" b="1" dirty="0">
                <a:latin typeface="Arial" panose="020B0604020202020204" pitchFamily="34" charset="0"/>
                <a:cs typeface="Arial" panose="020B0604020202020204" pitchFamily="34" charset="0"/>
              </a:rPr>
              <a:t>3. User-friendly dual-mode interface that allows for customisation of exercise difficulty</a:t>
            </a:r>
          </a:p>
        </p:txBody>
      </p:sp>
    </p:spTree>
    <p:extLst>
      <p:ext uri="{BB962C8B-B14F-4D97-AF65-F5344CB8AC3E}">
        <p14:creationId xmlns:p14="http://schemas.microsoft.com/office/powerpoint/2010/main" val="3525271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679D-E8B5-4018-BA9D-395AE80396CE}"/>
              </a:ext>
            </a:extLst>
          </p:cNvPr>
          <p:cNvSpPr>
            <a:spLocks noGrp="1"/>
          </p:cNvSpPr>
          <p:nvPr>
            <p:ph type="title"/>
          </p:nvPr>
        </p:nvSpPr>
        <p:spPr>
          <a:xfrm>
            <a:off x="3484880" y="723733"/>
            <a:ext cx="8610600" cy="1293028"/>
          </a:xfrm>
        </p:spPr>
        <p:txBody>
          <a:bodyPr/>
          <a:lstStyle/>
          <a:p>
            <a:pPr algn="l"/>
            <a:r>
              <a:rPr lang="en-SG" dirty="0"/>
              <a:t>PROOF OF CONCEPT: </a:t>
            </a:r>
            <a:br>
              <a:rPr lang="en-SG" dirty="0"/>
            </a:br>
            <a:r>
              <a:rPr lang="en-SG" dirty="0"/>
              <a:t>SINGLE ARM RAISE AND ROTATION</a:t>
            </a:r>
          </a:p>
        </p:txBody>
      </p:sp>
      <p:pic>
        <p:nvPicPr>
          <p:cNvPr id="4" name="Picture 3">
            <a:extLst>
              <a:ext uri="{FF2B5EF4-FFF2-40B4-BE49-F238E27FC236}">
                <a16:creationId xmlns:a16="http://schemas.microsoft.com/office/drawing/2014/main" id="{600A234C-5E7D-41B0-B96B-BD9D40C2443D}"/>
              </a:ext>
            </a:extLst>
          </p:cNvPr>
          <p:cNvPicPr>
            <a:picLocks noChangeAspect="1"/>
          </p:cNvPicPr>
          <p:nvPr/>
        </p:nvPicPr>
        <p:blipFill>
          <a:blip r:embed="rId2"/>
          <a:stretch>
            <a:fillRect/>
          </a:stretch>
        </p:blipFill>
        <p:spPr>
          <a:xfrm flipH="1">
            <a:off x="593910" y="2289736"/>
            <a:ext cx="1105986" cy="2755264"/>
          </a:xfrm>
          <a:prstGeom prst="rect">
            <a:avLst/>
          </a:prstGeom>
        </p:spPr>
      </p:pic>
      <p:pic>
        <p:nvPicPr>
          <p:cNvPr id="5" name="Picture 4">
            <a:extLst>
              <a:ext uri="{FF2B5EF4-FFF2-40B4-BE49-F238E27FC236}">
                <a16:creationId xmlns:a16="http://schemas.microsoft.com/office/drawing/2014/main" id="{22618F4A-0379-4102-AE56-011B36A0A873}"/>
              </a:ext>
            </a:extLst>
          </p:cNvPr>
          <p:cNvPicPr>
            <a:picLocks noChangeAspect="1"/>
          </p:cNvPicPr>
          <p:nvPr/>
        </p:nvPicPr>
        <p:blipFill>
          <a:blip r:embed="rId3"/>
          <a:stretch>
            <a:fillRect/>
          </a:stretch>
        </p:blipFill>
        <p:spPr>
          <a:xfrm>
            <a:off x="2932480" y="2309664"/>
            <a:ext cx="2681288" cy="2755264"/>
          </a:xfrm>
          <a:prstGeom prst="rect">
            <a:avLst/>
          </a:prstGeom>
        </p:spPr>
      </p:pic>
      <p:pic>
        <p:nvPicPr>
          <p:cNvPr id="6" name="Picture 5">
            <a:extLst>
              <a:ext uri="{FF2B5EF4-FFF2-40B4-BE49-F238E27FC236}">
                <a16:creationId xmlns:a16="http://schemas.microsoft.com/office/drawing/2014/main" id="{C877F9A1-924E-4391-9A3C-C6E0187C3EC8}"/>
              </a:ext>
            </a:extLst>
          </p:cNvPr>
          <p:cNvPicPr>
            <a:picLocks noChangeAspect="1"/>
          </p:cNvPicPr>
          <p:nvPr/>
        </p:nvPicPr>
        <p:blipFill>
          <a:blip r:embed="rId4"/>
          <a:stretch>
            <a:fillRect/>
          </a:stretch>
        </p:blipFill>
        <p:spPr>
          <a:xfrm>
            <a:off x="6742785" y="2289736"/>
            <a:ext cx="2711741" cy="2755264"/>
          </a:xfrm>
          <a:prstGeom prst="rect">
            <a:avLst/>
          </a:prstGeom>
        </p:spPr>
      </p:pic>
      <p:sp>
        <p:nvSpPr>
          <p:cNvPr id="7" name="TextBox 6">
            <a:extLst>
              <a:ext uri="{FF2B5EF4-FFF2-40B4-BE49-F238E27FC236}">
                <a16:creationId xmlns:a16="http://schemas.microsoft.com/office/drawing/2014/main" id="{12C45198-C079-481B-88D2-2066E7C8A6C3}"/>
              </a:ext>
            </a:extLst>
          </p:cNvPr>
          <p:cNvSpPr txBox="1"/>
          <p:nvPr/>
        </p:nvSpPr>
        <p:spPr>
          <a:xfrm>
            <a:off x="204535" y="5250432"/>
            <a:ext cx="2056247" cy="830997"/>
          </a:xfrm>
          <a:prstGeom prst="rect">
            <a:avLst/>
          </a:prstGeom>
          <a:noFill/>
        </p:spPr>
        <p:txBody>
          <a:bodyPr wrap="square" rtlCol="0">
            <a:spAutoFit/>
          </a:bodyPr>
          <a:lstStyle/>
          <a:p>
            <a:pPr marL="342900" indent="-342900">
              <a:buAutoNum type="arabicPeriod"/>
            </a:pPr>
            <a:r>
              <a:rPr lang="en-SG" sz="1600" dirty="0">
                <a:latin typeface="Arial" panose="020B0604020202020204" pitchFamily="34" charset="0"/>
                <a:cs typeface="Arial" panose="020B0604020202020204" pitchFamily="34" charset="0"/>
              </a:rPr>
              <a:t>Palms by side,</a:t>
            </a:r>
          </a:p>
          <a:p>
            <a:r>
              <a:rPr lang="en-SG" sz="1600" dirty="0">
                <a:latin typeface="Arial" panose="020B0604020202020204" pitchFamily="34" charset="0"/>
                <a:cs typeface="Arial" panose="020B0604020202020204" pitchFamily="34" charset="0"/>
              </a:rPr>
              <a:t>Fingers pointing </a:t>
            </a:r>
          </a:p>
          <a:p>
            <a:r>
              <a:rPr lang="en-SG" sz="1600" dirty="0">
                <a:latin typeface="Arial" panose="020B0604020202020204" pitchFamily="34" charset="0"/>
                <a:cs typeface="Arial" panose="020B0604020202020204" pitchFamily="34" charset="0"/>
              </a:rPr>
              <a:t>downward</a:t>
            </a:r>
          </a:p>
        </p:txBody>
      </p:sp>
      <p:sp>
        <p:nvSpPr>
          <p:cNvPr id="8" name="TextBox 7">
            <a:extLst>
              <a:ext uri="{FF2B5EF4-FFF2-40B4-BE49-F238E27FC236}">
                <a16:creationId xmlns:a16="http://schemas.microsoft.com/office/drawing/2014/main" id="{BCA99201-1AF8-4593-895A-5F5174F6873F}"/>
              </a:ext>
            </a:extLst>
          </p:cNvPr>
          <p:cNvSpPr txBox="1"/>
          <p:nvPr/>
        </p:nvSpPr>
        <p:spPr>
          <a:xfrm>
            <a:off x="2860067" y="5237982"/>
            <a:ext cx="2452488" cy="584775"/>
          </a:xfrm>
          <a:prstGeom prst="rect">
            <a:avLst/>
          </a:prstGeom>
          <a:noFill/>
        </p:spPr>
        <p:txBody>
          <a:bodyPr wrap="square" rtlCol="0">
            <a:spAutoFit/>
          </a:bodyPr>
          <a:lstStyle/>
          <a:p>
            <a:r>
              <a:rPr lang="en-SG" sz="1600" dirty="0">
                <a:latin typeface="Arial" panose="020B0604020202020204" pitchFamily="34" charset="0"/>
                <a:cs typeface="Arial" panose="020B0604020202020204" pitchFamily="34" charset="0"/>
              </a:rPr>
              <a:t>2. Raise right arm 90</a:t>
            </a:r>
            <a:r>
              <a:rPr lang="en-SG" sz="1600" baseline="30000" dirty="0">
                <a:latin typeface="Arial" panose="020B0604020202020204" pitchFamily="34" charset="0"/>
                <a:cs typeface="Arial" panose="020B0604020202020204" pitchFamily="34" charset="0"/>
              </a:rPr>
              <a:t>o</a:t>
            </a:r>
            <a:r>
              <a:rPr lang="en-SG" sz="1600" dirty="0">
                <a:latin typeface="Arial" panose="020B0604020202020204" pitchFamily="34" charset="0"/>
                <a:cs typeface="Arial" panose="020B0604020202020204" pitchFamily="34" charset="0"/>
              </a:rPr>
              <a:t>, palms facing floor</a:t>
            </a:r>
          </a:p>
        </p:txBody>
      </p:sp>
      <p:sp>
        <p:nvSpPr>
          <p:cNvPr id="9" name="TextBox 8">
            <a:extLst>
              <a:ext uri="{FF2B5EF4-FFF2-40B4-BE49-F238E27FC236}">
                <a16:creationId xmlns:a16="http://schemas.microsoft.com/office/drawing/2014/main" id="{DE7135D2-6F9E-4639-900B-8EEB4897FC02}"/>
              </a:ext>
            </a:extLst>
          </p:cNvPr>
          <p:cNvSpPr txBox="1"/>
          <p:nvPr/>
        </p:nvSpPr>
        <p:spPr>
          <a:xfrm>
            <a:off x="6742785" y="5235694"/>
            <a:ext cx="2452488" cy="584775"/>
          </a:xfrm>
          <a:prstGeom prst="rect">
            <a:avLst/>
          </a:prstGeom>
          <a:noFill/>
        </p:spPr>
        <p:txBody>
          <a:bodyPr wrap="square" rtlCol="0">
            <a:spAutoFit/>
          </a:bodyPr>
          <a:lstStyle/>
          <a:p>
            <a:r>
              <a:rPr lang="en-SG" sz="1600" dirty="0">
                <a:latin typeface="Arial" panose="020B0604020202020204" pitchFamily="34" charset="0"/>
                <a:cs typeface="Arial" panose="020B0604020202020204" pitchFamily="34" charset="0"/>
              </a:rPr>
              <a:t>3. Rotate wrist 180</a:t>
            </a:r>
            <a:r>
              <a:rPr lang="en-SG" sz="1600" baseline="30000" dirty="0">
                <a:latin typeface="Arial" panose="020B0604020202020204" pitchFamily="34" charset="0"/>
                <a:cs typeface="Arial" panose="020B0604020202020204" pitchFamily="34" charset="0"/>
              </a:rPr>
              <a:t>o</a:t>
            </a:r>
            <a:r>
              <a:rPr lang="en-SG" sz="1600" dirty="0">
                <a:latin typeface="Arial" panose="020B0604020202020204" pitchFamily="34" charset="0"/>
                <a:cs typeface="Arial" panose="020B0604020202020204" pitchFamily="34" charset="0"/>
              </a:rPr>
              <a:t> until palms facing ceiling</a:t>
            </a:r>
          </a:p>
        </p:txBody>
      </p:sp>
      <p:pic>
        <p:nvPicPr>
          <p:cNvPr id="10" name="Picture 9">
            <a:extLst>
              <a:ext uri="{FF2B5EF4-FFF2-40B4-BE49-F238E27FC236}">
                <a16:creationId xmlns:a16="http://schemas.microsoft.com/office/drawing/2014/main" id="{2EA3839C-CE5B-408B-88AA-A0CE73018B82}"/>
              </a:ext>
            </a:extLst>
          </p:cNvPr>
          <p:cNvPicPr>
            <a:picLocks noChangeAspect="1"/>
          </p:cNvPicPr>
          <p:nvPr/>
        </p:nvPicPr>
        <p:blipFill>
          <a:blip r:embed="rId2"/>
          <a:stretch>
            <a:fillRect/>
          </a:stretch>
        </p:blipFill>
        <p:spPr>
          <a:xfrm flipH="1">
            <a:off x="10678741" y="2289736"/>
            <a:ext cx="1105986" cy="2755264"/>
          </a:xfrm>
          <a:prstGeom prst="rect">
            <a:avLst/>
          </a:prstGeom>
        </p:spPr>
      </p:pic>
      <p:sp>
        <p:nvSpPr>
          <p:cNvPr id="11" name="TextBox 10">
            <a:extLst>
              <a:ext uri="{FF2B5EF4-FFF2-40B4-BE49-F238E27FC236}">
                <a16:creationId xmlns:a16="http://schemas.microsoft.com/office/drawing/2014/main" id="{14D6E740-0BDD-4F1A-AEC3-FDFBC902FD90}"/>
              </a:ext>
            </a:extLst>
          </p:cNvPr>
          <p:cNvSpPr txBox="1"/>
          <p:nvPr/>
        </p:nvSpPr>
        <p:spPr>
          <a:xfrm>
            <a:off x="10304195" y="5217682"/>
            <a:ext cx="2056247" cy="1077218"/>
          </a:xfrm>
          <a:prstGeom prst="rect">
            <a:avLst/>
          </a:prstGeom>
          <a:noFill/>
        </p:spPr>
        <p:txBody>
          <a:bodyPr wrap="square" rtlCol="0">
            <a:spAutoFit/>
          </a:bodyPr>
          <a:lstStyle/>
          <a:p>
            <a:r>
              <a:rPr lang="en-SG" sz="1600" dirty="0">
                <a:latin typeface="Arial" panose="020B0604020202020204" pitchFamily="34" charset="0"/>
                <a:cs typeface="Arial" panose="020B0604020202020204" pitchFamily="34" charset="0"/>
              </a:rPr>
              <a:t>4. Palms by side,</a:t>
            </a:r>
          </a:p>
          <a:p>
            <a:r>
              <a:rPr lang="en-SG" sz="1600" dirty="0">
                <a:latin typeface="Arial" panose="020B0604020202020204" pitchFamily="34" charset="0"/>
                <a:cs typeface="Arial" panose="020B0604020202020204" pitchFamily="34" charset="0"/>
              </a:rPr>
              <a:t>Fingers pointing </a:t>
            </a:r>
          </a:p>
          <a:p>
            <a:r>
              <a:rPr lang="en-SG" sz="1600" dirty="0">
                <a:latin typeface="Arial" panose="020B0604020202020204" pitchFamily="34" charset="0"/>
                <a:cs typeface="Arial" panose="020B0604020202020204" pitchFamily="34" charset="0"/>
              </a:rPr>
              <a:t>downward</a:t>
            </a:r>
          </a:p>
          <a:p>
            <a:r>
              <a:rPr lang="en-SG" sz="1600" b="1" u="sng" dirty="0">
                <a:latin typeface="Arial" panose="020B0604020202020204" pitchFamily="34" charset="0"/>
                <a:cs typeface="Arial" panose="020B0604020202020204" pitchFamily="34" charset="0"/>
              </a:rPr>
              <a:t>1 REP complete</a:t>
            </a:r>
          </a:p>
        </p:txBody>
      </p:sp>
      <p:sp>
        <p:nvSpPr>
          <p:cNvPr id="12" name="Arrow: Right 11">
            <a:extLst>
              <a:ext uri="{FF2B5EF4-FFF2-40B4-BE49-F238E27FC236}">
                <a16:creationId xmlns:a16="http://schemas.microsoft.com/office/drawing/2014/main" id="{E88A2723-76C1-42C8-9459-1B6F7E1645AE}"/>
              </a:ext>
            </a:extLst>
          </p:cNvPr>
          <p:cNvSpPr/>
          <p:nvPr/>
        </p:nvSpPr>
        <p:spPr>
          <a:xfrm>
            <a:off x="1858606" y="3461628"/>
            <a:ext cx="970307" cy="411480"/>
          </a:xfrm>
          <a:prstGeom prst="rightArrow">
            <a:avLst/>
          </a:prstGeom>
          <a:solidFill>
            <a:schemeClr val="bg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756857B7-7276-4BF0-A470-35276B1EED02}"/>
              </a:ext>
            </a:extLst>
          </p:cNvPr>
          <p:cNvSpPr/>
          <p:nvPr/>
        </p:nvSpPr>
        <p:spPr>
          <a:xfrm>
            <a:off x="971550" y="2543175"/>
            <a:ext cx="228600" cy="76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67AB530E-DC94-43DC-B23C-173805A06E0D}"/>
              </a:ext>
            </a:extLst>
          </p:cNvPr>
          <p:cNvSpPr/>
          <p:nvPr/>
        </p:nvSpPr>
        <p:spPr>
          <a:xfrm>
            <a:off x="4876799" y="2695575"/>
            <a:ext cx="333375" cy="1143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0A62B4B6-375D-43AB-BB39-9CDDB6A0562E}"/>
              </a:ext>
            </a:extLst>
          </p:cNvPr>
          <p:cNvSpPr/>
          <p:nvPr/>
        </p:nvSpPr>
        <p:spPr>
          <a:xfrm>
            <a:off x="8705849" y="2619375"/>
            <a:ext cx="333375" cy="16376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F5FA076F-3EE7-4915-B601-3D20C2DA82D0}"/>
              </a:ext>
            </a:extLst>
          </p:cNvPr>
          <p:cNvSpPr/>
          <p:nvPr/>
        </p:nvSpPr>
        <p:spPr>
          <a:xfrm>
            <a:off x="10958259" y="2543175"/>
            <a:ext cx="228600" cy="76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Arrow: Right 19">
            <a:extLst>
              <a:ext uri="{FF2B5EF4-FFF2-40B4-BE49-F238E27FC236}">
                <a16:creationId xmlns:a16="http://schemas.microsoft.com/office/drawing/2014/main" id="{405FA1A1-10AA-4AF9-AB02-E31F478C0B8F}"/>
              </a:ext>
            </a:extLst>
          </p:cNvPr>
          <p:cNvSpPr/>
          <p:nvPr/>
        </p:nvSpPr>
        <p:spPr>
          <a:xfrm>
            <a:off x="5811567" y="3428551"/>
            <a:ext cx="804264" cy="378852"/>
          </a:xfrm>
          <a:prstGeom prst="rightArrow">
            <a:avLst/>
          </a:prstGeom>
          <a:solidFill>
            <a:schemeClr val="bg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Arrow: Right 20">
            <a:extLst>
              <a:ext uri="{FF2B5EF4-FFF2-40B4-BE49-F238E27FC236}">
                <a16:creationId xmlns:a16="http://schemas.microsoft.com/office/drawing/2014/main" id="{013189A7-30C3-4631-AB74-0C13E514D511}"/>
              </a:ext>
            </a:extLst>
          </p:cNvPr>
          <p:cNvSpPr/>
          <p:nvPr/>
        </p:nvSpPr>
        <p:spPr>
          <a:xfrm>
            <a:off x="9581480" y="3404487"/>
            <a:ext cx="970307" cy="411480"/>
          </a:xfrm>
          <a:prstGeom prst="rightArrow">
            <a:avLst/>
          </a:prstGeom>
          <a:solidFill>
            <a:schemeClr val="bg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91103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CD16A-ADDC-433B-9146-2826B1628163}"/>
              </a:ext>
            </a:extLst>
          </p:cNvPr>
          <p:cNvSpPr>
            <a:spLocks noGrp="1"/>
          </p:cNvSpPr>
          <p:nvPr>
            <p:ph type="title"/>
          </p:nvPr>
        </p:nvSpPr>
        <p:spPr>
          <a:xfrm>
            <a:off x="3380105" y="368133"/>
            <a:ext cx="8610600" cy="1293028"/>
          </a:xfrm>
        </p:spPr>
        <p:txBody>
          <a:bodyPr/>
          <a:lstStyle/>
          <a:p>
            <a:r>
              <a:rPr lang="en-SG" dirty="0"/>
              <a:t>OPENPOSE DETECTION OF JOINTS</a:t>
            </a:r>
          </a:p>
        </p:txBody>
      </p:sp>
      <p:pic>
        <p:nvPicPr>
          <p:cNvPr id="4" name="Picture 3">
            <a:extLst>
              <a:ext uri="{FF2B5EF4-FFF2-40B4-BE49-F238E27FC236}">
                <a16:creationId xmlns:a16="http://schemas.microsoft.com/office/drawing/2014/main" id="{21E79A1B-2C4B-4700-8CB6-8E2208E7BBA5}"/>
              </a:ext>
            </a:extLst>
          </p:cNvPr>
          <p:cNvPicPr>
            <a:picLocks noChangeAspect="1"/>
          </p:cNvPicPr>
          <p:nvPr/>
        </p:nvPicPr>
        <p:blipFill>
          <a:blip r:embed="rId3"/>
          <a:stretch>
            <a:fillRect/>
          </a:stretch>
        </p:blipFill>
        <p:spPr>
          <a:xfrm>
            <a:off x="1171575" y="2057082"/>
            <a:ext cx="5362575" cy="1800225"/>
          </a:xfrm>
          <a:prstGeom prst="rect">
            <a:avLst/>
          </a:prstGeom>
        </p:spPr>
      </p:pic>
      <p:pic>
        <p:nvPicPr>
          <p:cNvPr id="5" name="Picture 4">
            <a:extLst>
              <a:ext uri="{FF2B5EF4-FFF2-40B4-BE49-F238E27FC236}">
                <a16:creationId xmlns:a16="http://schemas.microsoft.com/office/drawing/2014/main" id="{DEB4FD28-CFAB-4077-9F73-70A76C425CEC}"/>
              </a:ext>
            </a:extLst>
          </p:cNvPr>
          <p:cNvPicPr>
            <a:picLocks noChangeAspect="1"/>
          </p:cNvPicPr>
          <p:nvPr/>
        </p:nvPicPr>
        <p:blipFill>
          <a:blip r:embed="rId4"/>
          <a:stretch>
            <a:fillRect/>
          </a:stretch>
        </p:blipFill>
        <p:spPr>
          <a:xfrm>
            <a:off x="7682863" y="1661161"/>
            <a:ext cx="3631566" cy="4699195"/>
          </a:xfrm>
          <a:prstGeom prst="rect">
            <a:avLst/>
          </a:prstGeom>
        </p:spPr>
      </p:pic>
      <p:sp>
        <p:nvSpPr>
          <p:cNvPr id="3" name="Rectangle 2">
            <a:extLst>
              <a:ext uri="{FF2B5EF4-FFF2-40B4-BE49-F238E27FC236}">
                <a16:creationId xmlns:a16="http://schemas.microsoft.com/office/drawing/2014/main" id="{DB6BD1AF-FE97-4CF1-982C-9E6B66FB0813}"/>
              </a:ext>
            </a:extLst>
          </p:cNvPr>
          <p:cNvSpPr/>
          <p:nvPr/>
        </p:nvSpPr>
        <p:spPr>
          <a:xfrm>
            <a:off x="877571" y="4586513"/>
            <a:ext cx="6096000" cy="707886"/>
          </a:xfrm>
          <a:prstGeom prst="rect">
            <a:avLst/>
          </a:prstGeom>
        </p:spPr>
        <p:txBody>
          <a:bodyPr>
            <a:spAutoFit/>
          </a:bodyPr>
          <a:lstStyle/>
          <a:p>
            <a:r>
              <a:rPr lang="en-SG" sz="2000" dirty="0" err="1">
                <a:latin typeface="Arial" panose="020B0604020202020204" pitchFamily="34" charset="0"/>
                <a:cs typeface="Arial" panose="020B0604020202020204" pitchFamily="34" charset="0"/>
              </a:rPr>
              <a:t>Openpose</a:t>
            </a:r>
            <a:r>
              <a:rPr lang="en-SG" sz="2000" dirty="0">
                <a:latin typeface="Arial" panose="020B0604020202020204" pitchFamily="34" charset="0"/>
                <a:cs typeface="Arial" panose="020B0604020202020204" pitchFamily="34" charset="0"/>
              </a:rPr>
              <a:t> was used to detect skeletal joints:</a:t>
            </a:r>
          </a:p>
          <a:p>
            <a:r>
              <a:rPr lang="en-SG" sz="2000" dirty="0">
                <a:latin typeface="Arial" panose="020B0604020202020204" pitchFamily="34" charset="0"/>
                <a:cs typeface="Arial" panose="020B0604020202020204" pitchFamily="34" charset="0"/>
              </a:rPr>
              <a:t>        - Stored as 2D pixel coordinates</a:t>
            </a:r>
          </a:p>
        </p:txBody>
      </p:sp>
      <p:sp>
        <p:nvSpPr>
          <p:cNvPr id="6" name="Rectangle 5">
            <a:extLst>
              <a:ext uri="{FF2B5EF4-FFF2-40B4-BE49-F238E27FC236}">
                <a16:creationId xmlns:a16="http://schemas.microsoft.com/office/drawing/2014/main" id="{5A4441C7-13FE-4C6F-A750-FFDEFB51F959}"/>
              </a:ext>
            </a:extLst>
          </p:cNvPr>
          <p:cNvSpPr/>
          <p:nvPr/>
        </p:nvSpPr>
        <p:spPr>
          <a:xfrm>
            <a:off x="4457700" y="6536438"/>
            <a:ext cx="8143240" cy="246221"/>
          </a:xfrm>
          <a:prstGeom prst="rect">
            <a:avLst/>
          </a:prstGeom>
        </p:spPr>
        <p:txBody>
          <a:bodyPr wrap="square">
            <a:spAutoFit/>
          </a:bodyPr>
          <a:lstStyle/>
          <a:p>
            <a:r>
              <a:rPr lang="en-SG" sz="1000" dirty="0">
                <a:latin typeface="Arial" panose="020B0604020202020204" pitchFamily="34" charset="0"/>
                <a:cs typeface="Arial" panose="020B0604020202020204" pitchFamily="34" charset="0"/>
              </a:rPr>
              <a:t>Image </a:t>
            </a:r>
            <a:r>
              <a:rPr lang="en-SG" sz="1000" dirty="0" err="1">
                <a:latin typeface="Arial" panose="020B0604020202020204" pitchFamily="34" charset="0"/>
                <a:cs typeface="Arial" panose="020B0604020202020204" pitchFamily="34" charset="0"/>
              </a:rPr>
              <a:t>source:https</a:t>
            </a:r>
            <a:r>
              <a:rPr lang="en-SG" sz="1000" dirty="0">
                <a:latin typeface="Arial" panose="020B0604020202020204" pitchFamily="34" charset="0"/>
                <a:cs typeface="Arial" panose="020B0604020202020204" pitchFamily="34" charset="0"/>
              </a:rPr>
              <a:t>://github.com/CMU-Perceptual-Computing-Lab/openpose/blob/master/doc/output.md#pose-output-format-body_25</a:t>
            </a:r>
          </a:p>
        </p:txBody>
      </p:sp>
      <p:sp>
        <p:nvSpPr>
          <p:cNvPr id="7" name="Rectangle 6">
            <a:extLst>
              <a:ext uri="{FF2B5EF4-FFF2-40B4-BE49-F238E27FC236}">
                <a16:creationId xmlns:a16="http://schemas.microsoft.com/office/drawing/2014/main" id="{C1F9353E-AFA8-4406-9B7C-347E459BD456}"/>
              </a:ext>
            </a:extLst>
          </p:cNvPr>
          <p:cNvSpPr/>
          <p:nvPr/>
        </p:nvSpPr>
        <p:spPr>
          <a:xfrm rot="20225455">
            <a:off x="2121567" y="2623385"/>
            <a:ext cx="333375" cy="1143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58965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3A380-5EBD-479A-B80A-E3F23E2C2FA8}"/>
              </a:ext>
            </a:extLst>
          </p:cNvPr>
          <p:cNvSpPr>
            <a:spLocks noGrp="1"/>
          </p:cNvSpPr>
          <p:nvPr>
            <p:ph type="title"/>
          </p:nvPr>
        </p:nvSpPr>
        <p:spPr>
          <a:xfrm>
            <a:off x="2124075" y="783423"/>
            <a:ext cx="9744075" cy="1293028"/>
          </a:xfrm>
        </p:spPr>
        <p:txBody>
          <a:bodyPr/>
          <a:lstStyle/>
          <a:p>
            <a:r>
              <a:rPr lang="en-SG" dirty="0"/>
              <a:t>Data extraction from 3d camera</a:t>
            </a:r>
          </a:p>
        </p:txBody>
      </p:sp>
      <p:sp>
        <p:nvSpPr>
          <p:cNvPr id="4" name="Rectangle 3">
            <a:extLst>
              <a:ext uri="{FF2B5EF4-FFF2-40B4-BE49-F238E27FC236}">
                <a16:creationId xmlns:a16="http://schemas.microsoft.com/office/drawing/2014/main" id="{593A75D7-3745-43D7-9924-FC33B33D1702}"/>
              </a:ext>
            </a:extLst>
          </p:cNvPr>
          <p:cNvSpPr/>
          <p:nvPr/>
        </p:nvSpPr>
        <p:spPr>
          <a:xfrm>
            <a:off x="545558" y="2068197"/>
            <a:ext cx="2586038" cy="1103895"/>
          </a:xfrm>
          <a:prstGeom prst="rect">
            <a:avLst/>
          </a:prstGeom>
          <a:solidFill>
            <a:schemeClr val="tx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dirty="0">
                <a:solidFill>
                  <a:schemeClr val="bg1"/>
                </a:solidFill>
                <a:latin typeface="Arial" panose="020B0604020202020204" pitchFamily="34" charset="0"/>
                <a:cs typeface="Arial" panose="020B0604020202020204" pitchFamily="34" charset="0"/>
              </a:rPr>
              <a:t>3D camera calculates depth of each keypoint</a:t>
            </a:r>
            <a:endParaRPr lang="en-SG" sz="2000" b="1" dirty="0"/>
          </a:p>
        </p:txBody>
      </p:sp>
      <p:sp>
        <p:nvSpPr>
          <p:cNvPr id="5" name="Rectangle 4">
            <a:extLst>
              <a:ext uri="{FF2B5EF4-FFF2-40B4-BE49-F238E27FC236}">
                <a16:creationId xmlns:a16="http://schemas.microsoft.com/office/drawing/2014/main" id="{D677AD9F-D34E-46A2-A057-F63E6FE46D8A}"/>
              </a:ext>
            </a:extLst>
          </p:cNvPr>
          <p:cNvSpPr/>
          <p:nvPr/>
        </p:nvSpPr>
        <p:spPr>
          <a:xfrm>
            <a:off x="3918222" y="3402767"/>
            <a:ext cx="2586038" cy="1776410"/>
          </a:xfrm>
          <a:prstGeom prst="rect">
            <a:avLst/>
          </a:prstGeom>
          <a:solidFill>
            <a:schemeClr val="tx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dirty="0">
                <a:solidFill>
                  <a:schemeClr val="bg1"/>
                </a:solidFill>
                <a:latin typeface="Arial" panose="020B0604020202020204" pitchFamily="34" charset="0"/>
                <a:cs typeface="Arial" panose="020B0604020202020204" pitchFamily="34" charset="0"/>
              </a:rPr>
              <a:t>Deprojection converts keypoint coordinates into Cartesian basis representation</a:t>
            </a:r>
          </a:p>
        </p:txBody>
      </p:sp>
      <p:sp>
        <p:nvSpPr>
          <p:cNvPr id="6" name="Rectangle 5">
            <a:extLst>
              <a:ext uri="{FF2B5EF4-FFF2-40B4-BE49-F238E27FC236}">
                <a16:creationId xmlns:a16="http://schemas.microsoft.com/office/drawing/2014/main" id="{6D64DD24-6773-477A-A94B-CE6660FF984E}"/>
              </a:ext>
            </a:extLst>
          </p:cNvPr>
          <p:cNvSpPr/>
          <p:nvPr/>
        </p:nvSpPr>
        <p:spPr>
          <a:xfrm>
            <a:off x="326482" y="5276474"/>
            <a:ext cx="2805114" cy="1103895"/>
          </a:xfrm>
          <a:prstGeom prst="rect">
            <a:avLst/>
          </a:prstGeom>
          <a:solidFill>
            <a:schemeClr val="tx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dirty="0">
                <a:solidFill>
                  <a:schemeClr val="bg1"/>
                </a:solidFill>
                <a:latin typeface="Arial" panose="020B0604020202020204" pitchFamily="34" charset="0"/>
                <a:cs typeface="Arial" panose="020B0604020202020204" pitchFamily="34" charset="0"/>
              </a:rPr>
              <a:t>Relationships between keypoints used to detect error</a:t>
            </a:r>
          </a:p>
        </p:txBody>
      </p:sp>
      <p:sp>
        <p:nvSpPr>
          <p:cNvPr id="9" name="Arrow: Down 8">
            <a:extLst>
              <a:ext uri="{FF2B5EF4-FFF2-40B4-BE49-F238E27FC236}">
                <a16:creationId xmlns:a16="http://schemas.microsoft.com/office/drawing/2014/main" id="{9180435A-ECDE-43B1-B20A-56BA5CCB07B7}"/>
              </a:ext>
            </a:extLst>
          </p:cNvPr>
          <p:cNvSpPr/>
          <p:nvPr/>
        </p:nvSpPr>
        <p:spPr>
          <a:xfrm rot="18488770">
            <a:off x="3659802" y="2331145"/>
            <a:ext cx="484632" cy="978408"/>
          </a:xfrm>
          <a:prstGeom prst="downArrow">
            <a:avLst/>
          </a:prstGeom>
          <a:solidFill>
            <a:schemeClr val="bg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Arrow: Down 9">
            <a:extLst>
              <a:ext uri="{FF2B5EF4-FFF2-40B4-BE49-F238E27FC236}">
                <a16:creationId xmlns:a16="http://schemas.microsoft.com/office/drawing/2014/main" id="{B06689BF-4358-44A1-B829-AB43610CF1D5}"/>
              </a:ext>
            </a:extLst>
          </p:cNvPr>
          <p:cNvSpPr/>
          <p:nvPr/>
        </p:nvSpPr>
        <p:spPr>
          <a:xfrm rot="3291257">
            <a:off x="3675906" y="5411411"/>
            <a:ext cx="484632" cy="978408"/>
          </a:xfrm>
          <a:prstGeom prst="downArrow">
            <a:avLst/>
          </a:prstGeom>
          <a:solidFill>
            <a:schemeClr val="bg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1" name="Picture 10">
            <a:extLst>
              <a:ext uri="{FF2B5EF4-FFF2-40B4-BE49-F238E27FC236}">
                <a16:creationId xmlns:a16="http://schemas.microsoft.com/office/drawing/2014/main" id="{B79FAE3E-57E9-45F0-ABE9-311B3EF374E2}"/>
              </a:ext>
            </a:extLst>
          </p:cNvPr>
          <p:cNvPicPr>
            <a:picLocks noChangeAspect="1"/>
          </p:cNvPicPr>
          <p:nvPr/>
        </p:nvPicPr>
        <p:blipFill>
          <a:blip r:embed="rId3"/>
          <a:stretch>
            <a:fillRect/>
          </a:stretch>
        </p:blipFill>
        <p:spPr>
          <a:xfrm>
            <a:off x="7163671" y="2785066"/>
            <a:ext cx="4516855" cy="2855114"/>
          </a:xfrm>
          <a:prstGeom prst="rect">
            <a:avLst/>
          </a:prstGeom>
        </p:spPr>
      </p:pic>
    </p:spTree>
    <p:extLst>
      <p:ext uri="{BB962C8B-B14F-4D97-AF65-F5344CB8AC3E}">
        <p14:creationId xmlns:p14="http://schemas.microsoft.com/office/powerpoint/2010/main" val="50656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571D-FBA7-41D4-B36C-15D76DD9BA28}"/>
              </a:ext>
            </a:extLst>
          </p:cNvPr>
          <p:cNvSpPr>
            <a:spLocks noGrp="1"/>
          </p:cNvSpPr>
          <p:nvPr>
            <p:ph type="title"/>
          </p:nvPr>
        </p:nvSpPr>
        <p:spPr>
          <a:xfrm>
            <a:off x="1873566" y="205198"/>
            <a:ext cx="10002520" cy="1293028"/>
          </a:xfrm>
        </p:spPr>
        <p:txBody>
          <a:bodyPr/>
          <a:lstStyle/>
          <a:p>
            <a:r>
              <a:rPr lang="en-SG" dirty="0"/>
              <a:t>Intermediate checkpoints (CAMERA)</a:t>
            </a:r>
          </a:p>
        </p:txBody>
      </p:sp>
      <p:sp>
        <p:nvSpPr>
          <p:cNvPr id="5" name="Content Placeholder 2">
            <a:extLst>
              <a:ext uri="{FF2B5EF4-FFF2-40B4-BE49-F238E27FC236}">
                <a16:creationId xmlns:a16="http://schemas.microsoft.com/office/drawing/2014/main" id="{2E55C2E6-BC95-47B3-BC82-96D88C765AA3}"/>
              </a:ext>
            </a:extLst>
          </p:cNvPr>
          <p:cNvSpPr>
            <a:spLocks noGrp="1"/>
          </p:cNvSpPr>
          <p:nvPr>
            <p:ph idx="1"/>
          </p:nvPr>
        </p:nvSpPr>
        <p:spPr>
          <a:xfrm>
            <a:off x="6299646" y="2504518"/>
            <a:ext cx="5219031" cy="2562782"/>
          </a:xfrm>
        </p:spPr>
        <p:txBody>
          <a:bodyPr/>
          <a:lstStyle/>
          <a:p>
            <a:r>
              <a:rPr lang="en-SG" dirty="0">
                <a:latin typeface="Arial" panose="020B0604020202020204" pitchFamily="34" charset="0"/>
                <a:cs typeface="Arial" panose="020B0604020202020204" pitchFamily="34" charset="0"/>
              </a:rPr>
              <a:t>ANGLE 814 = 90</a:t>
            </a:r>
            <a:r>
              <a:rPr lang="en-SG" baseline="30000" dirty="0">
                <a:latin typeface="Arial" panose="020B0604020202020204" pitchFamily="34" charset="0"/>
                <a:cs typeface="Arial" panose="020B0604020202020204" pitchFamily="34" charset="0"/>
              </a:rPr>
              <a:t>O</a:t>
            </a:r>
            <a:endParaRPr lang="en-SG" dirty="0">
              <a:latin typeface="Arial" panose="020B0604020202020204" pitchFamily="34" charset="0"/>
              <a:cs typeface="Arial" panose="020B0604020202020204" pitchFamily="34" charset="0"/>
            </a:endParaRPr>
          </a:p>
          <a:p>
            <a:r>
              <a:rPr lang="en-SG" dirty="0">
                <a:latin typeface="Arial" panose="020B0604020202020204" pitchFamily="34" charset="0"/>
                <a:cs typeface="Arial" panose="020B0604020202020204" pitchFamily="34" charset="0"/>
              </a:rPr>
              <a:t>ANGLE 234 = 180</a:t>
            </a:r>
            <a:r>
              <a:rPr lang="en-SG" baseline="30000" dirty="0">
                <a:latin typeface="Arial" panose="020B0604020202020204" pitchFamily="34" charset="0"/>
                <a:cs typeface="Arial" panose="020B0604020202020204" pitchFamily="34" charset="0"/>
              </a:rPr>
              <a:t>O</a:t>
            </a:r>
            <a:endParaRPr lang="en-SG" dirty="0">
              <a:latin typeface="Arial" panose="020B0604020202020204" pitchFamily="34" charset="0"/>
              <a:cs typeface="Arial" panose="020B0604020202020204" pitchFamily="34" charset="0"/>
            </a:endParaRPr>
          </a:p>
          <a:p>
            <a:r>
              <a:rPr lang="en-SG" dirty="0">
                <a:latin typeface="Arial" panose="020B0604020202020204" pitchFamily="34" charset="0"/>
                <a:cs typeface="Arial" panose="020B0604020202020204" pitchFamily="34" charset="0"/>
              </a:rPr>
              <a:t>VECTOR 13 &amp; VECTOR 14 90</a:t>
            </a:r>
            <a:r>
              <a:rPr lang="en-SG" baseline="30000" dirty="0">
                <a:latin typeface="Arial" panose="020B0604020202020204" pitchFamily="34" charset="0"/>
                <a:cs typeface="Arial" panose="020B0604020202020204" pitchFamily="34" charset="0"/>
              </a:rPr>
              <a:t>O</a:t>
            </a:r>
            <a:r>
              <a:rPr lang="en-SG" dirty="0">
                <a:latin typeface="Arial" panose="020B0604020202020204" pitchFamily="34" charset="0"/>
                <a:cs typeface="Arial" panose="020B0604020202020204" pitchFamily="34" charset="0"/>
              </a:rPr>
              <a:t> to plane defined by joints (1,9,12)</a:t>
            </a:r>
          </a:p>
        </p:txBody>
      </p:sp>
      <p:pic>
        <p:nvPicPr>
          <p:cNvPr id="3" name="Picture 2">
            <a:extLst>
              <a:ext uri="{FF2B5EF4-FFF2-40B4-BE49-F238E27FC236}">
                <a16:creationId xmlns:a16="http://schemas.microsoft.com/office/drawing/2014/main" id="{D659F40C-A09C-435D-9E19-5ACB86EA1F07}"/>
              </a:ext>
            </a:extLst>
          </p:cNvPr>
          <p:cNvPicPr>
            <a:picLocks noChangeAspect="1"/>
          </p:cNvPicPr>
          <p:nvPr/>
        </p:nvPicPr>
        <p:blipFill>
          <a:blip r:embed="rId3"/>
          <a:stretch>
            <a:fillRect/>
          </a:stretch>
        </p:blipFill>
        <p:spPr>
          <a:xfrm>
            <a:off x="602203" y="1962228"/>
            <a:ext cx="4996962" cy="3987723"/>
          </a:xfrm>
          <a:prstGeom prst="rect">
            <a:avLst/>
          </a:prstGeom>
        </p:spPr>
      </p:pic>
      <p:sp>
        <p:nvSpPr>
          <p:cNvPr id="13" name="TextBox 12">
            <a:extLst>
              <a:ext uri="{FF2B5EF4-FFF2-40B4-BE49-F238E27FC236}">
                <a16:creationId xmlns:a16="http://schemas.microsoft.com/office/drawing/2014/main" id="{B76ED53C-E1B8-41DC-A3CA-AE64778C54E2}"/>
              </a:ext>
            </a:extLst>
          </p:cNvPr>
          <p:cNvSpPr txBox="1"/>
          <p:nvPr/>
        </p:nvSpPr>
        <p:spPr>
          <a:xfrm>
            <a:off x="4010371" y="4213857"/>
            <a:ext cx="356188" cy="461665"/>
          </a:xfrm>
          <a:prstGeom prst="rect">
            <a:avLst/>
          </a:prstGeom>
          <a:solidFill>
            <a:schemeClr val="bg1"/>
          </a:solidFill>
        </p:spPr>
        <p:txBody>
          <a:bodyPr wrap="none" rtlCol="0">
            <a:spAutoFit/>
          </a:bodyPr>
          <a:lstStyle/>
          <a:p>
            <a:r>
              <a:rPr lang="en-SG" sz="2400" b="1" dirty="0">
                <a:solidFill>
                  <a:srgbClr val="FF0000"/>
                </a:solidFill>
                <a:latin typeface="Arial" panose="020B0604020202020204" pitchFamily="34" charset="0"/>
                <a:cs typeface="Arial" panose="020B0604020202020204" pitchFamily="34" charset="0"/>
              </a:rPr>
              <a:t>8</a:t>
            </a:r>
          </a:p>
        </p:txBody>
      </p:sp>
      <p:sp>
        <p:nvSpPr>
          <p:cNvPr id="19" name="TextBox 18">
            <a:extLst>
              <a:ext uri="{FF2B5EF4-FFF2-40B4-BE49-F238E27FC236}">
                <a16:creationId xmlns:a16="http://schemas.microsoft.com/office/drawing/2014/main" id="{29839DA0-D8CD-44CD-827D-C3ED1320A7FE}"/>
              </a:ext>
            </a:extLst>
          </p:cNvPr>
          <p:cNvSpPr txBox="1"/>
          <p:nvPr/>
        </p:nvSpPr>
        <p:spPr>
          <a:xfrm>
            <a:off x="4226667" y="2803297"/>
            <a:ext cx="356188" cy="461665"/>
          </a:xfrm>
          <a:prstGeom prst="rect">
            <a:avLst/>
          </a:prstGeom>
          <a:solidFill>
            <a:schemeClr val="bg1"/>
          </a:solidFill>
        </p:spPr>
        <p:txBody>
          <a:bodyPr wrap="none" rtlCol="0">
            <a:spAutoFit/>
          </a:bodyPr>
          <a:lstStyle/>
          <a:p>
            <a:r>
              <a:rPr lang="en-SG" sz="2400" b="1" dirty="0">
                <a:solidFill>
                  <a:srgbClr val="FF0000"/>
                </a:solidFill>
                <a:latin typeface="Arial" panose="020B0604020202020204" pitchFamily="34" charset="0"/>
                <a:cs typeface="Arial" panose="020B0604020202020204" pitchFamily="34" charset="0"/>
              </a:rPr>
              <a:t>1</a:t>
            </a:r>
          </a:p>
        </p:txBody>
      </p:sp>
      <p:sp>
        <p:nvSpPr>
          <p:cNvPr id="20" name="TextBox 19">
            <a:extLst>
              <a:ext uri="{FF2B5EF4-FFF2-40B4-BE49-F238E27FC236}">
                <a16:creationId xmlns:a16="http://schemas.microsoft.com/office/drawing/2014/main" id="{3BA56075-B206-4D40-9413-8FCA923863FE}"/>
              </a:ext>
            </a:extLst>
          </p:cNvPr>
          <p:cNvSpPr txBox="1"/>
          <p:nvPr/>
        </p:nvSpPr>
        <p:spPr>
          <a:xfrm>
            <a:off x="4539082" y="4210050"/>
            <a:ext cx="527709" cy="461665"/>
          </a:xfrm>
          <a:prstGeom prst="rect">
            <a:avLst/>
          </a:prstGeom>
          <a:solidFill>
            <a:schemeClr val="bg1"/>
          </a:solidFill>
        </p:spPr>
        <p:txBody>
          <a:bodyPr wrap="none" rtlCol="0">
            <a:spAutoFit/>
          </a:bodyPr>
          <a:lstStyle/>
          <a:p>
            <a:r>
              <a:rPr lang="en-SG" sz="2400" b="1" dirty="0">
                <a:solidFill>
                  <a:srgbClr val="FF0000"/>
                </a:solidFill>
                <a:latin typeface="Arial" panose="020B0604020202020204" pitchFamily="34" charset="0"/>
                <a:cs typeface="Arial" panose="020B0604020202020204" pitchFamily="34" charset="0"/>
              </a:rPr>
              <a:t>12</a:t>
            </a:r>
          </a:p>
        </p:txBody>
      </p:sp>
      <p:sp>
        <p:nvSpPr>
          <p:cNvPr id="21" name="TextBox 20">
            <a:extLst>
              <a:ext uri="{FF2B5EF4-FFF2-40B4-BE49-F238E27FC236}">
                <a16:creationId xmlns:a16="http://schemas.microsoft.com/office/drawing/2014/main" id="{B2D8816C-5DC4-4885-8894-99F461850A54}"/>
              </a:ext>
            </a:extLst>
          </p:cNvPr>
          <p:cNvSpPr txBox="1"/>
          <p:nvPr/>
        </p:nvSpPr>
        <p:spPr>
          <a:xfrm>
            <a:off x="3308909" y="2740967"/>
            <a:ext cx="356188" cy="461665"/>
          </a:xfrm>
          <a:prstGeom prst="rect">
            <a:avLst/>
          </a:prstGeom>
          <a:solidFill>
            <a:schemeClr val="bg1"/>
          </a:solidFill>
        </p:spPr>
        <p:txBody>
          <a:bodyPr wrap="none" rtlCol="0">
            <a:spAutoFit/>
          </a:bodyPr>
          <a:lstStyle/>
          <a:p>
            <a:r>
              <a:rPr lang="en-SG" sz="2400" b="1" dirty="0">
                <a:solidFill>
                  <a:srgbClr val="FF0000"/>
                </a:solidFill>
                <a:latin typeface="Arial" panose="020B0604020202020204" pitchFamily="34" charset="0"/>
                <a:cs typeface="Arial" panose="020B0604020202020204" pitchFamily="34" charset="0"/>
              </a:rPr>
              <a:t>2</a:t>
            </a:r>
          </a:p>
        </p:txBody>
      </p:sp>
      <p:sp>
        <p:nvSpPr>
          <p:cNvPr id="23" name="TextBox 22">
            <a:extLst>
              <a:ext uri="{FF2B5EF4-FFF2-40B4-BE49-F238E27FC236}">
                <a16:creationId xmlns:a16="http://schemas.microsoft.com/office/drawing/2014/main" id="{C7022AE2-5805-4802-A909-863DBA2BB80B}"/>
              </a:ext>
            </a:extLst>
          </p:cNvPr>
          <p:cNvSpPr txBox="1"/>
          <p:nvPr/>
        </p:nvSpPr>
        <p:spPr>
          <a:xfrm>
            <a:off x="3327350" y="4210048"/>
            <a:ext cx="356188" cy="461665"/>
          </a:xfrm>
          <a:prstGeom prst="rect">
            <a:avLst/>
          </a:prstGeom>
          <a:solidFill>
            <a:schemeClr val="bg1"/>
          </a:solidFill>
        </p:spPr>
        <p:txBody>
          <a:bodyPr wrap="none" rtlCol="0">
            <a:spAutoFit/>
          </a:bodyPr>
          <a:lstStyle/>
          <a:p>
            <a:r>
              <a:rPr lang="en-SG" sz="2400" b="1" dirty="0">
                <a:solidFill>
                  <a:srgbClr val="FF0000"/>
                </a:solidFill>
                <a:latin typeface="Arial" panose="020B0604020202020204" pitchFamily="34" charset="0"/>
                <a:cs typeface="Arial" panose="020B0604020202020204" pitchFamily="34" charset="0"/>
              </a:rPr>
              <a:t>9</a:t>
            </a:r>
          </a:p>
        </p:txBody>
      </p:sp>
      <p:sp>
        <p:nvSpPr>
          <p:cNvPr id="25" name="TextBox 24">
            <a:extLst>
              <a:ext uri="{FF2B5EF4-FFF2-40B4-BE49-F238E27FC236}">
                <a16:creationId xmlns:a16="http://schemas.microsoft.com/office/drawing/2014/main" id="{C5D71A6F-E504-47A1-8664-FAA8674E0428}"/>
              </a:ext>
            </a:extLst>
          </p:cNvPr>
          <p:cNvSpPr txBox="1"/>
          <p:nvPr/>
        </p:nvSpPr>
        <p:spPr>
          <a:xfrm>
            <a:off x="2199341" y="2746697"/>
            <a:ext cx="356188" cy="461665"/>
          </a:xfrm>
          <a:prstGeom prst="rect">
            <a:avLst/>
          </a:prstGeom>
          <a:solidFill>
            <a:schemeClr val="bg1"/>
          </a:solidFill>
        </p:spPr>
        <p:txBody>
          <a:bodyPr wrap="none" rtlCol="0">
            <a:spAutoFit/>
          </a:bodyPr>
          <a:lstStyle/>
          <a:p>
            <a:r>
              <a:rPr lang="en-SG" sz="2400" b="1" dirty="0">
                <a:solidFill>
                  <a:srgbClr val="FF0000"/>
                </a:solidFill>
                <a:latin typeface="Arial" panose="020B0604020202020204" pitchFamily="34" charset="0"/>
                <a:cs typeface="Arial" panose="020B0604020202020204" pitchFamily="34" charset="0"/>
              </a:rPr>
              <a:t>3</a:t>
            </a:r>
          </a:p>
        </p:txBody>
      </p:sp>
      <p:sp>
        <p:nvSpPr>
          <p:cNvPr id="26" name="TextBox 25">
            <a:extLst>
              <a:ext uri="{FF2B5EF4-FFF2-40B4-BE49-F238E27FC236}">
                <a16:creationId xmlns:a16="http://schemas.microsoft.com/office/drawing/2014/main" id="{780CF156-CEFE-414E-9D06-4B4BBF7FC67E}"/>
              </a:ext>
            </a:extLst>
          </p:cNvPr>
          <p:cNvSpPr txBox="1"/>
          <p:nvPr/>
        </p:nvSpPr>
        <p:spPr>
          <a:xfrm>
            <a:off x="1064662" y="2825174"/>
            <a:ext cx="356188" cy="461665"/>
          </a:xfrm>
          <a:prstGeom prst="rect">
            <a:avLst/>
          </a:prstGeom>
          <a:solidFill>
            <a:schemeClr val="bg1"/>
          </a:solidFill>
        </p:spPr>
        <p:txBody>
          <a:bodyPr wrap="none" rtlCol="0">
            <a:spAutoFit/>
          </a:bodyPr>
          <a:lstStyle/>
          <a:p>
            <a:r>
              <a:rPr lang="en-SG" sz="2400" b="1" dirty="0">
                <a:solidFill>
                  <a:srgbClr val="FF0000"/>
                </a:solidFill>
                <a:latin typeface="Arial" panose="020B0604020202020204" pitchFamily="34" charset="0"/>
                <a:cs typeface="Arial" panose="020B0604020202020204" pitchFamily="34" charset="0"/>
              </a:rPr>
              <a:t>4</a:t>
            </a:r>
          </a:p>
        </p:txBody>
      </p:sp>
      <p:sp>
        <p:nvSpPr>
          <p:cNvPr id="27" name="TextBox 26">
            <a:extLst>
              <a:ext uri="{FF2B5EF4-FFF2-40B4-BE49-F238E27FC236}">
                <a16:creationId xmlns:a16="http://schemas.microsoft.com/office/drawing/2014/main" id="{63D9D4B5-88A9-454C-B864-96281DD4A039}"/>
              </a:ext>
            </a:extLst>
          </p:cNvPr>
          <p:cNvSpPr txBox="1"/>
          <p:nvPr/>
        </p:nvSpPr>
        <p:spPr>
          <a:xfrm>
            <a:off x="883276" y="4071308"/>
            <a:ext cx="1672253" cy="830997"/>
          </a:xfrm>
          <a:prstGeom prst="rect">
            <a:avLst/>
          </a:prstGeom>
          <a:solidFill>
            <a:schemeClr val="bg1"/>
          </a:solidFill>
        </p:spPr>
        <p:txBody>
          <a:bodyPr wrap="none" rtlCol="0">
            <a:spAutoFit/>
          </a:bodyPr>
          <a:lstStyle/>
          <a:p>
            <a:r>
              <a:rPr lang="en-SG" sz="2400" b="1" dirty="0">
                <a:latin typeface="Arial" panose="020B0604020202020204" pitchFamily="34" charset="0"/>
                <a:cs typeface="Arial" panose="020B0604020202020204" pitchFamily="34" charset="0"/>
              </a:rPr>
              <a:t>Relevant </a:t>
            </a:r>
          </a:p>
          <a:p>
            <a:r>
              <a:rPr lang="en-SG" sz="2400" b="1" dirty="0">
                <a:latin typeface="Arial" panose="020B0604020202020204" pitchFamily="34" charset="0"/>
                <a:cs typeface="Arial" panose="020B0604020202020204" pitchFamily="34" charset="0"/>
              </a:rPr>
              <a:t>Keypoints</a:t>
            </a:r>
          </a:p>
        </p:txBody>
      </p:sp>
    </p:spTree>
    <p:extLst>
      <p:ext uri="{BB962C8B-B14F-4D97-AF65-F5344CB8AC3E}">
        <p14:creationId xmlns:p14="http://schemas.microsoft.com/office/powerpoint/2010/main" val="336388463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984</TotalTime>
  <Words>831</Words>
  <Application>Microsoft Office PowerPoint</Application>
  <PresentationFormat>Widescreen</PresentationFormat>
  <Paragraphs>110</Paragraphs>
  <Slides>18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Proxima Nova</vt:lpstr>
      <vt:lpstr>Arial</vt:lpstr>
      <vt:lpstr>Calibri</vt:lpstr>
      <vt:lpstr>Century Gothic</vt:lpstr>
      <vt:lpstr>Vapor Trail</vt:lpstr>
      <vt:lpstr>REALSENSE PHYSIOTHERAPY GUIDANCE SYSTEM  ESP3902 GROUP 3 CHENGHUI, nabilah, WEIPIN </vt:lpstr>
      <vt:lpstr>MOTIVATION FOR PROJECT</vt:lpstr>
      <vt:lpstr>CURRENT WORKS in gait analysis</vt:lpstr>
      <vt:lpstr>Limitations of current works</vt:lpstr>
      <vt:lpstr>OUR PROJECT: RPGS</vt:lpstr>
      <vt:lpstr>PROOF OF CONCEPT:  SINGLE ARM RAISE AND ROTATION</vt:lpstr>
      <vt:lpstr>OPENPOSE DETECTION OF JOINTS</vt:lpstr>
      <vt:lpstr>Data extraction from 3d camera</vt:lpstr>
      <vt:lpstr>Intermediate checkpoints (CAMERA)</vt:lpstr>
      <vt:lpstr>INTERMEDIATE CHECKPOINTS (accelerometer)</vt:lpstr>
      <vt:lpstr>Interface operation</vt:lpstr>
      <vt:lpstr>Live demonstration time!</vt:lpstr>
      <vt:lpstr>Spec sheet and instructions</vt:lpstr>
      <vt:lpstr>Future works</vt:lpstr>
      <vt:lpstr>GANTT CHART</vt:lpstr>
      <vt:lpstr>Gantt chart</vt:lpstr>
      <vt:lpstr>References</vt:lpstr>
      <vt:lpstr>The end questions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REALSENSE PHYSIOTHERAPY GUIDANCE SYSTEM  ESP3902 GROUP 3 naBILAH, CHENGHUI, WEIPIN </dc:title>
  <dc:creator>Chua Wei Pin</dc:creator>
  <cp:lastModifiedBy>Chua Wei Pin</cp:lastModifiedBy>
  <cp:revision>27</cp:revision>
  <dcterms:created xsi:type="dcterms:W3CDTF">2020-11-09T10:30:22Z</dcterms:created>
  <dcterms:modified xsi:type="dcterms:W3CDTF">2020-11-10T02:54:43Z</dcterms:modified>
</cp:coreProperties>
</file>